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35"/>
  </p:notesMasterIdLst>
  <p:sldIdLst>
    <p:sldId id="257" r:id="rId2"/>
    <p:sldId id="319" r:id="rId3"/>
    <p:sldId id="320" r:id="rId4"/>
    <p:sldId id="323" r:id="rId5"/>
    <p:sldId id="324" r:id="rId6"/>
    <p:sldId id="325" r:id="rId7"/>
    <p:sldId id="322" r:id="rId8"/>
    <p:sldId id="321" r:id="rId9"/>
    <p:sldId id="326" r:id="rId10"/>
    <p:sldId id="327" r:id="rId11"/>
    <p:sldId id="328" r:id="rId12"/>
    <p:sldId id="329" r:id="rId13"/>
    <p:sldId id="330" r:id="rId14"/>
    <p:sldId id="331" r:id="rId15"/>
    <p:sldId id="332" r:id="rId16"/>
    <p:sldId id="333" r:id="rId17"/>
    <p:sldId id="334" r:id="rId18"/>
    <p:sldId id="336" r:id="rId19"/>
    <p:sldId id="335" r:id="rId20"/>
    <p:sldId id="337" r:id="rId21"/>
    <p:sldId id="338" r:id="rId22"/>
    <p:sldId id="339" r:id="rId23"/>
    <p:sldId id="340" r:id="rId24"/>
    <p:sldId id="256" r:id="rId25"/>
    <p:sldId id="341" r:id="rId26"/>
    <p:sldId id="342" r:id="rId27"/>
    <p:sldId id="343" r:id="rId28"/>
    <p:sldId id="344" r:id="rId29"/>
    <p:sldId id="345" r:id="rId30"/>
    <p:sldId id="346" r:id="rId31"/>
    <p:sldId id="347" r:id="rId32"/>
    <p:sldId id="348" r:id="rId33"/>
    <p:sldId id="349" r:id="rId3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2" autoAdjust="0"/>
    <p:restoredTop sz="82960" autoAdjust="0"/>
  </p:normalViewPr>
  <p:slideViewPr>
    <p:cSldViewPr snapToGrid="0">
      <p:cViewPr varScale="1">
        <p:scale>
          <a:sx n="62" d="100"/>
          <a:sy n="62" d="100"/>
        </p:scale>
        <p:origin x="84"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0A8B5-738B-4F91-AEE8-4CECB76619C0}" type="datetimeFigureOut">
              <a:rPr lang="es-CO" smtClean="0"/>
              <a:t>11/07/2018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B9EC9-5510-408D-8820-096EB829DDB0}" type="slidenum">
              <a:rPr lang="es-CO" smtClean="0"/>
              <a:t>‹Nº›</a:t>
            </a:fld>
            <a:endParaRPr lang="es-CO"/>
          </a:p>
        </p:txBody>
      </p:sp>
    </p:spTree>
    <p:extLst>
      <p:ext uri="{BB962C8B-B14F-4D97-AF65-F5344CB8AC3E}">
        <p14:creationId xmlns:p14="http://schemas.microsoft.com/office/powerpoint/2010/main" val="164006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221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Guardar las imágenes en un registro permite mantener todos los elementos de la aplicación, incluyendo sus dependencias hasta nivel del </a:t>
            </a:r>
            <a:r>
              <a:rPr lang="es-MX" dirty="0" err="1"/>
              <a:t>framework</a:t>
            </a:r>
            <a:r>
              <a:rPr lang="es-MX" dirty="0"/>
              <a:t>. Así, esas imágenes se pueden versionar y desplegar en múltiples entornos y, por lo tanto, ofrecer una unidad consistente de despliegue</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17</a:t>
            </a:fld>
            <a:endParaRPr lang="es-CO"/>
          </a:p>
        </p:txBody>
      </p:sp>
    </p:spTree>
    <p:extLst>
      <p:ext uri="{BB962C8B-B14F-4D97-AF65-F5344CB8AC3E}">
        <p14:creationId xmlns:p14="http://schemas.microsoft.com/office/powerpoint/2010/main" val="368783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18</a:t>
            </a:fld>
            <a:endParaRPr lang="es-CO"/>
          </a:p>
        </p:txBody>
      </p:sp>
    </p:spTree>
    <p:extLst>
      <p:ext uri="{BB962C8B-B14F-4D97-AF65-F5344CB8AC3E}">
        <p14:creationId xmlns:p14="http://schemas.microsoft.com/office/powerpoint/2010/main" val="3575048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resumen, debería considerar .NET Core como la opción preferida para crear aplicaciones .NET en contenedores, ya que esto aporta muchos beneficios y encaja mejor en la filosofía y el estilo de trabajo con contenedores. </a:t>
            </a:r>
          </a:p>
          <a:p>
            <a:r>
              <a:rPr lang="es-MX" dirty="0"/>
              <a:t>Un beneficio adicional de utilizar .NET Core, es que pueden ejecutar aplicaciones con versiones diferentes de .NET en la misma máquina. Aunque, definitivamente, esto es más importante para servidores o máquinas virtuales que no utilizan contenedores, ya que los contenedores permiten aislar las aplicaciones por completo. (Siempre que, por supuesto, las aplicaciones sean compatibles con el sistema operativo.)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19</a:t>
            </a:fld>
            <a:endParaRPr lang="es-CO"/>
          </a:p>
        </p:txBody>
      </p:sp>
    </p:spTree>
    <p:extLst>
      <p:ext uri="{BB962C8B-B14F-4D97-AF65-F5344CB8AC3E}">
        <p14:creationId xmlns:p14="http://schemas.microsoft.com/office/powerpoint/2010/main" val="41267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la siguiente tabla de decisiones se resume cuándo usar .NET Framework o .NET Core. Recuerde que, para los contenedores Linux, necesita hosts Docker basados en Linux (máquinas virtuales o servidores) y que, para los contenedores Windows, necesita hosts Docker basados en Windows Server (máquinas virtuales o servidores). </a:t>
            </a:r>
          </a:p>
          <a:p>
            <a:r>
              <a:rPr lang="es-MX" dirty="0"/>
              <a:t>Arquitectura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20</a:t>
            </a:fld>
            <a:endParaRPr lang="es-CO"/>
          </a:p>
        </p:txBody>
      </p:sp>
    </p:spTree>
    <p:extLst>
      <p:ext uri="{BB962C8B-B14F-4D97-AF65-F5344CB8AC3E}">
        <p14:creationId xmlns:p14="http://schemas.microsoft.com/office/powerpoint/2010/main" val="75683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Para Windows, puede usar Windows Server Core o Windows Nano Server. Estas versiones de Windows proporcionan diferentes características (IIS en Windows Server Core frente a un servidor web </a:t>
            </a:r>
            <a:r>
              <a:rPr lang="es-CO" dirty="0" err="1"/>
              <a:t>self-hosted</a:t>
            </a:r>
            <a:r>
              <a:rPr lang="es-CO" dirty="0"/>
              <a:t> como </a:t>
            </a:r>
            <a:r>
              <a:rPr lang="es-CO" dirty="0" err="1"/>
              <a:t>Kestrel</a:t>
            </a:r>
            <a:r>
              <a:rPr lang="es-CO" dirty="0"/>
              <a:t> en Nano Server) que podrían ser necesarias para .NET Framework o .NET Core, respectivamente. </a:t>
            </a:r>
          </a:p>
          <a:p>
            <a:endParaRPr lang="es-CO" dirty="0"/>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21</a:t>
            </a:fld>
            <a:endParaRPr lang="es-CO"/>
          </a:p>
        </p:txBody>
      </p:sp>
    </p:spTree>
    <p:extLst>
      <p:ext uri="{BB962C8B-B14F-4D97-AF65-F5344CB8AC3E}">
        <p14:creationId xmlns:p14="http://schemas.microsoft.com/office/powerpoint/2010/main" val="2712424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También puede crear su propia imagen de Docker en los casos en que desee utilizar una distribución de Linux diferente o cuando necesite una imagen con versiones no proporcionadas por Microsoft. Por ejemplo, puede crear una imagen con ASP.NET Core ejecutándose en .NET Framework tradicional y Windows Server Core, que no es un escenario tan común para Docker. </a:t>
            </a:r>
            <a:endParaRPr lang="es-CO" dirty="0"/>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22</a:t>
            </a:fld>
            <a:endParaRPr lang="es-CO"/>
          </a:p>
        </p:txBody>
      </p:sp>
    </p:spTree>
    <p:extLst>
      <p:ext uri="{BB962C8B-B14F-4D97-AF65-F5344CB8AC3E}">
        <p14:creationId xmlns:p14="http://schemas.microsoft.com/office/powerpoint/2010/main" val="2224437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aplicaciones empresariales pueden ser complejas y a menudo se componen de múltiples servicios en lugar de una sola aplicación basada en servicios. Para esos casos, se deben comprender los enfoques arquitectónicos adicionales, como los microservicios y ciertos patrones del diseño orientado por el dominio (DDD – </a:t>
            </a:r>
            <a:r>
              <a:rPr lang="es-MX" dirty="0" err="1"/>
              <a:t>Domain-Driven</a:t>
            </a:r>
            <a:r>
              <a:rPr lang="es-MX" dirty="0"/>
              <a:t> </a:t>
            </a:r>
            <a:r>
              <a:rPr lang="es-MX" dirty="0" err="1"/>
              <a:t>Design</a:t>
            </a:r>
            <a:r>
              <a:rPr lang="es-MX" dirty="0"/>
              <a:t>), más los conceptos de orquestación de contenedores. Tenga en cuenta que este capítulo describe no sólo microservicios en contenedores, sino también cualquier aplicación contenerizada.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23</a:t>
            </a:fld>
            <a:endParaRPr lang="es-CO"/>
          </a:p>
        </p:txBody>
      </p:sp>
    </p:spTree>
    <p:extLst>
      <p:ext uri="{BB962C8B-B14F-4D97-AF65-F5344CB8AC3E}">
        <p14:creationId xmlns:p14="http://schemas.microsoft.com/office/powerpoint/2010/main" val="2204113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25</a:t>
            </a:fld>
            <a:endParaRPr lang="es-CO"/>
          </a:p>
        </p:txBody>
      </p:sp>
    </p:spTree>
    <p:extLst>
      <p:ext uri="{BB962C8B-B14F-4D97-AF65-F5344CB8AC3E}">
        <p14:creationId xmlns:p14="http://schemas.microsoft.com/office/powerpoint/2010/main" val="846291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enfoque de microservicios permite agilizar los cambios e iterar rápidamente en cada microservicio, ya que es más fácil cambiar áreas pequeñas y específicas de aplicaciones que, en conjunto, son grandes, complejas y escalables.  </a:t>
            </a:r>
          </a:p>
          <a:p>
            <a:r>
              <a:rPr lang="es-MX" dirty="0"/>
              <a:t>Una arquitectura basada en microservicios granulares, es un facilitador para las prácticas de integración y entrega continuas (CI/CD). También ayuda a entregar más rápido las nuevas funciones en la aplicación, ya que la composición fina de las funciones le permite ejecutar y probar microservicios en forma aislada y desarrollarlos de manera autónoma, manteniendo claros los contratos entre ellos. Siempre que no cambie las interfaces o los contratos, puede cambiar la implementación interna de cualquier microservicio o agregar nuevas funcionalidades sin romper otros microservicios.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26</a:t>
            </a:fld>
            <a:endParaRPr lang="es-CO"/>
          </a:p>
        </p:txBody>
      </p:sp>
    </p:spTree>
    <p:extLst>
      <p:ext uri="{BB962C8B-B14F-4D97-AF65-F5344CB8AC3E}">
        <p14:creationId xmlns:p14="http://schemas.microsoft.com/office/powerpoint/2010/main" val="3805504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27</a:t>
            </a:fld>
            <a:endParaRPr lang="es-CO"/>
          </a:p>
        </p:txBody>
      </p:sp>
    </p:spTree>
    <p:extLst>
      <p:ext uri="{BB962C8B-B14F-4D97-AF65-F5344CB8AC3E}">
        <p14:creationId xmlns:p14="http://schemas.microsoft.com/office/powerpoint/2010/main" val="422612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Service Fabric is a distributed systems platform that makes it easy to package, deploy, and manage scalable and reliable microservices and addresses the significant challenges in developing and managing cloud applications. By using Service Fabric, developers and administrators can avoid solving complex infrastructure problems and focus instead on implementing mission-critical, demanding workloads knowing that they are scalable, reliable, and manageable. Service Fabric represents the next-generation middleware platform for building and managing these enterprise-class, Tier-1 cloud-scale applications.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a:t>
            </a:fld>
            <a:endParaRPr lang="es-CO"/>
          </a:p>
        </p:txBody>
      </p:sp>
    </p:spTree>
    <p:extLst>
      <p:ext uri="{BB962C8B-B14F-4D97-AF65-F5344CB8AC3E}">
        <p14:creationId xmlns:p14="http://schemas.microsoft.com/office/powerpoint/2010/main" val="2096114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28</a:t>
            </a:fld>
            <a:endParaRPr lang="es-CO"/>
          </a:p>
        </p:txBody>
      </p:sp>
    </p:spTree>
    <p:extLst>
      <p:ext uri="{BB962C8B-B14F-4D97-AF65-F5344CB8AC3E}">
        <p14:creationId xmlns:p14="http://schemas.microsoft.com/office/powerpoint/2010/main" val="3625170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API Gateway</a:t>
            </a:r>
            <a:r>
              <a:rPr lang="es-MX" b="0" dirty="0"/>
              <a:t>. Para la consolidación de datos de múltiples microservicios con bases de datos diferentes, el enfoque recomendado es un microservicio de agregación denominado API Gateway. Sin embargo, se debe tener cuidado con el despliegue de este patrón, ya que puede ser un “cuello de botella” en su sistema y violar el principio de autonomía de los microservicios. Para mitigar esta posibilidad, puede tener múltiples API </a:t>
            </a:r>
            <a:r>
              <a:rPr lang="es-MX" b="0" dirty="0" err="1"/>
              <a:t>Gateways</a:t>
            </a:r>
            <a:r>
              <a:rPr lang="es-MX" b="0" dirty="0"/>
              <a:t> de grano fino, cada una de ellas centrada en un "sector" vertical o área de negocio del sistema. </a:t>
            </a:r>
          </a:p>
          <a:p>
            <a:endParaRPr lang="es-MX" b="1" dirty="0"/>
          </a:p>
          <a:p>
            <a:r>
              <a:rPr lang="es-MX" b="1" dirty="0"/>
              <a:t>CQRS </a:t>
            </a:r>
            <a:r>
              <a:rPr lang="es-MX" dirty="0"/>
              <a:t>con tablas de consulta. Otra solución para agregar datos de múltiples microservicios es el patrón </a:t>
            </a:r>
            <a:r>
              <a:rPr lang="es-MX" dirty="0" err="1"/>
              <a:t>Materialized</a:t>
            </a:r>
            <a:r>
              <a:rPr lang="es-MX" dirty="0"/>
              <a:t> View. En este enfoque, se genera de antemano, antes de que sucedan las consultas reales, una tabla de solo lectura con los datos (</a:t>
            </a:r>
            <a:r>
              <a:rPr lang="es-MX" dirty="0" err="1"/>
              <a:t>desnormalizados</a:t>
            </a:r>
            <a:r>
              <a:rPr lang="es-MX" dirty="0"/>
              <a:t>) que provienen de múltiples microservicios. La tabla tiene un formato adecuado a las necesidades de la aplicación del cliente.</a:t>
            </a:r>
          </a:p>
          <a:p>
            <a:endParaRPr lang="es-MX" dirty="0"/>
          </a:p>
          <a:p>
            <a:r>
              <a:rPr lang="es-MX" b="1" dirty="0"/>
              <a:t>"Datos fríos"</a:t>
            </a:r>
            <a:r>
              <a:rPr lang="es-MX" dirty="0"/>
              <a:t> en bases de datos centrales. Para informes complejos y consultas que no necesitan datos en tiempo real, se suelen exportar sus "datos calientes" (datos transaccionales de los microservicios, en tiempo real) como "datos fríos" (históricos, que no se modifican) a grandes bases de datos que se usan sólo para informes. Ese sistema de base de datos central puede ser un sistema basado en Big Data, como </a:t>
            </a:r>
            <a:r>
              <a:rPr lang="es-MX" dirty="0" err="1"/>
              <a:t>Hadoop</a:t>
            </a:r>
            <a:r>
              <a:rPr lang="es-MX" dirty="0"/>
              <a:t>, un depósito de datos basado en Azure SQL Data </a:t>
            </a:r>
            <a:r>
              <a:rPr lang="es-MX" dirty="0" err="1"/>
              <a:t>Warehouse</a:t>
            </a:r>
            <a:r>
              <a:rPr lang="es-MX" dirty="0"/>
              <a:t> o incluso una base de datos SQL única, utilizada sólo para informes (si el tamaño no es un problema).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29</a:t>
            </a:fld>
            <a:endParaRPr lang="es-CO"/>
          </a:p>
        </p:txBody>
      </p:sp>
    </p:spTree>
    <p:extLst>
      <p:ext uri="{BB962C8B-B14F-4D97-AF65-F5344CB8AC3E}">
        <p14:creationId xmlns:p14="http://schemas.microsoft.com/office/powerpoint/2010/main" val="213118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30</a:t>
            </a:fld>
            <a:endParaRPr lang="es-CO"/>
          </a:p>
        </p:txBody>
      </p:sp>
    </p:spTree>
    <p:extLst>
      <p:ext uri="{BB962C8B-B14F-4D97-AF65-F5344CB8AC3E}">
        <p14:creationId xmlns:p14="http://schemas.microsoft.com/office/powerpoint/2010/main" val="1274685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31</a:t>
            </a:fld>
            <a:endParaRPr lang="es-CO"/>
          </a:p>
        </p:txBody>
      </p:sp>
    </p:spTree>
    <p:extLst>
      <p:ext uri="{BB962C8B-B14F-4D97-AF65-F5344CB8AC3E}">
        <p14:creationId xmlns:p14="http://schemas.microsoft.com/office/powerpoint/2010/main" val="2835153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Bloqueo y bajo rendimiento. Debido a la naturaleza sincrónica de HTTP, la solicitud original no obtendrá una respuesta hasta que todas las llamadas HTTP internas hayan finalizado. Imagine si el número de estas llamadas aumenta significativamente y al mismo tiempo se bloquea una de las llamadas HTTP intermedias a un microservicio. El resultado es que el rendimiento se ve afectado y la escalabilidad general se verá afectada exponencialmente a medida que aumenten las solicitudes HTTP adicionales. • Acoplamiento de microservicios con HTTP. Los microservicios del negocio no deben combinarse con otros microservicios del negocio. Idealmente, no deberían "saber" sobre la existencia de esos. Si su aplicación depende del acoplamiento de microservicios como en el ejemplo, será casi imposible lograr la autonomía que buscamos. • Falla en cualquier microservicio. Si se implementa una cadena de microservicios enlazados mediante llamadas HTTP, cuando alguno de los microservicios falle (y eventualmente fallarán) toda la cadena de microservicios fallará. Un sistema basado en microservicios debe diseñarse para continuar funcionando lo mejor posible durante fallas parciales. Incluso si se implementa una lógica de reintentos con retraso exponencial en el cliente, u otra de cualquier naturaleza, cuanto más complejas sean las cadenas de llamadas HTTP, más compleja será la implementación de una estrategia de fallas basada en HTTP</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32</a:t>
            </a:fld>
            <a:endParaRPr lang="es-CO"/>
          </a:p>
        </p:txBody>
      </p:sp>
    </p:spTree>
    <p:extLst>
      <p:ext uri="{BB962C8B-B14F-4D97-AF65-F5344CB8AC3E}">
        <p14:creationId xmlns:p14="http://schemas.microsoft.com/office/powerpoint/2010/main" val="2617593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33</a:t>
            </a:fld>
            <a:endParaRPr lang="es-CO"/>
          </a:p>
        </p:txBody>
      </p:sp>
    </p:spTree>
    <p:extLst>
      <p:ext uri="{BB962C8B-B14F-4D97-AF65-F5344CB8AC3E}">
        <p14:creationId xmlns:p14="http://schemas.microsoft.com/office/powerpoint/2010/main" val="270466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Estas compañías proveen soluciones de contenedores que ayudan a las empresas a construir y desplegar aplicaciones a la velocidad y escala que se manejan en la nube, sin importar las plataformas o herramientas que utilicen.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a:t>
            </a:fld>
            <a:endParaRPr lang="es-CO"/>
          </a:p>
        </p:txBody>
      </p:sp>
    </p:spTree>
    <p:extLst>
      <p:ext uri="{BB962C8B-B14F-4D97-AF65-F5344CB8AC3E}">
        <p14:creationId xmlns:p14="http://schemas.microsoft.com/office/powerpoint/2010/main" val="4196533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(Microsoft es uno de los principales proveedores de la nube que soportan Docker.) En el futuro, Docker será omnipresente en cualquier centro de datos en la nube o en instalaciones internas (</a:t>
            </a:r>
            <a:r>
              <a:rPr lang="es-MX" dirty="0" err="1"/>
              <a:t>on-premises</a:t>
            </a:r>
            <a:r>
              <a:rPr lang="es-MX" dirty="0"/>
              <a:t>). </a:t>
            </a:r>
          </a:p>
          <a:p>
            <a:r>
              <a:rPr lang="es-MX" dirty="0"/>
              <a:t>Además, la arquitectura de microservicios está surgiendo como un enfoque importante para las aplicaciones distribuidas de misión-crítica. En una arquitectura basada en microservicios, la aplicación se construye como una colección de servicios que se pueden desarrollar, probar, desplegar y versionar de forma independiente.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8</a:t>
            </a:fld>
            <a:endParaRPr lang="es-CO"/>
          </a:p>
        </p:txBody>
      </p:sp>
    </p:spTree>
    <p:extLst>
      <p:ext uri="{BB962C8B-B14F-4D97-AF65-F5344CB8AC3E}">
        <p14:creationId xmlns:p14="http://schemas.microsoft.com/office/powerpoint/2010/main" val="154569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Así como los contenedores de carga facilitan el transporte por barco, tren o camión, sin importar el contenido, los contenedores de software funcionan como una unidad estándar que puede agrupar distintos programas y dependencias. La </a:t>
            </a:r>
            <a:r>
              <a:rPr lang="es-MX" dirty="0" err="1"/>
              <a:t>contenerización</a:t>
            </a:r>
            <a:r>
              <a:rPr lang="es-MX" dirty="0"/>
              <a:t> permite que los desarrolladores y los responsables de infraestructura puedan desplegar aplicaciones o servicios en diferentes entornos, con pocas o ninguna modificación. </a:t>
            </a:r>
          </a:p>
          <a:p>
            <a:r>
              <a:rPr lang="es-MX" dirty="0"/>
              <a:t>Los contenedores también aíslan las aplicaciones de otras instaladas en un sistema operativo (SO) compartido. Las aplicaciones contenerizadas se ejecutan en un host de contenedores que, a su vez, se ejecuta sobre el sistema operativo (Linux o Windows). Por eso, los contenedores son significativamente más livianos que las imágenes de máquinas virtuales (VM). </a:t>
            </a:r>
          </a:p>
          <a:p>
            <a:r>
              <a:rPr lang="es-MX" dirty="0"/>
              <a:t>Cada contenedor puede ejecutar una aplicación o servicio, como se muestra en la figura 2-1. En este ejemplo en host Docker es un host de contenedores y App1, App2, Svc1 y Svc2 son aplicaciones y servicios contenerizados. </a:t>
            </a:r>
          </a:p>
          <a:p>
            <a:endParaRPr lang="es-MX" dirty="0"/>
          </a:p>
          <a:p>
            <a:r>
              <a:rPr lang="es-MX" dirty="0"/>
              <a:t>Otro beneficio de la </a:t>
            </a:r>
            <a:r>
              <a:rPr lang="es-MX" dirty="0" err="1"/>
              <a:t>contenerización</a:t>
            </a:r>
            <a:r>
              <a:rPr lang="es-MX" dirty="0"/>
              <a:t> es la escalabilidad. Se puede ampliar rápidamente la capacidad creando nuevos contenedores para cargas o tareas de corta duración. Desde el punto de vista de la aplicación, el instanciar una imagen (crear un contenedor) es similar a instanciar un proceso como un servicio o una aplicación web. Sin embargo, por razones de confiabilidad y disponibilidad, cuando se ejecutan múltiples instancias de una imagen, típicamente se distribuyen entre varios servidores o máquinas virtuales en diferentes dominios de falla. </a:t>
            </a:r>
          </a:p>
          <a:p>
            <a:r>
              <a:rPr lang="es-MX" dirty="0"/>
              <a:t>En resumen, los contenedores ofrecen los beneficios de aislamiento, portabilidad, agilidad, escalabilidad y control, a lo largo de todo el ciclo de vida de la aplicación. El beneficio más importante es la separación o independencia de la aplicación de los entornos de desarrollo (Dev) y operaciones (</a:t>
            </a:r>
            <a:r>
              <a:rPr lang="es-MX" dirty="0" err="1"/>
              <a:t>Ops</a:t>
            </a:r>
            <a:r>
              <a:rPr lang="es-MX" dirty="0"/>
              <a:t>). </a:t>
            </a:r>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11</a:t>
            </a:fld>
            <a:endParaRPr lang="es-CO"/>
          </a:p>
        </p:txBody>
      </p:sp>
    </p:spTree>
    <p:extLst>
      <p:ext uri="{BB962C8B-B14F-4D97-AF65-F5344CB8AC3E}">
        <p14:creationId xmlns:p14="http://schemas.microsoft.com/office/powerpoint/2010/main" val="283540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imágenes Docker pueden correr de forma nativa en Linux o Windows, sin embargo, las imágenes Windows sólo se pueden ejecutar en hosts Windows y las imágenes Linux sólo en hosts Linux, entendiendo host como un servidor o una máquina virtual. </a:t>
            </a:r>
          </a:p>
          <a:p>
            <a:r>
              <a:rPr lang="es-MX" dirty="0"/>
              <a:t>El entorno de desarrollo puede ser Windows, Linux o </a:t>
            </a:r>
            <a:r>
              <a:rPr lang="es-MX" dirty="0" err="1"/>
              <a:t>macOS</a:t>
            </a:r>
            <a:r>
              <a:rPr lang="es-MX" dirty="0"/>
              <a:t>. En la máquina de desarrollo se ejecuta un host Docker, donde se despliegan las imágenes Docker, incluyendo la aplicación o servicio y sus dependencias. Para desarrollar en Linux o Mac se utiliza un host Docker basado en Linux y sólo se pueden crear imágenes para contenedores Linux. (En la Mac se puede editar código y ejecutar la interfaz de comandos de Docker (Docker CLI) desde </a:t>
            </a:r>
            <a:r>
              <a:rPr lang="es-MX" dirty="0" err="1"/>
              <a:t>macOS</a:t>
            </a:r>
            <a:r>
              <a:rPr lang="es-MX" dirty="0"/>
              <a:t>, pero, al menos hasta este momento, no se pueden ejecutar contenedores directamente en </a:t>
            </a:r>
            <a:r>
              <a:rPr lang="es-MX" dirty="0" err="1"/>
              <a:t>macOS</a:t>
            </a:r>
            <a:r>
              <a:rPr lang="es-MX" dirty="0"/>
              <a:t>). Desde Windows sí se pueden crear imágenes de contenedores tanto para Linux como para Windows.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13</a:t>
            </a:fld>
            <a:endParaRPr lang="es-CO"/>
          </a:p>
        </p:txBody>
      </p:sp>
    </p:spTree>
    <p:extLst>
      <p:ext uri="{BB962C8B-B14F-4D97-AF65-F5344CB8AC3E}">
        <p14:creationId xmlns:p14="http://schemas.microsoft.com/office/powerpoint/2010/main" val="1508861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Contendores Windows Server, que proveen aislamiento de las aplicaciones con tecnologías de asilamiento de procesos y </a:t>
            </a:r>
            <a:r>
              <a:rPr lang="es-MX" dirty="0" err="1"/>
              <a:t>namespaces</a:t>
            </a:r>
            <a:r>
              <a:rPr lang="es-MX" dirty="0"/>
              <a:t>. Un Contenedor Windows Server comparte un núcleo de proceso (</a:t>
            </a:r>
            <a:r>
              <a:rPr lang="es-MX" dirty="0" err="1"/>
              <a:t>kernel</a:t>
            </a:r>
            <a:r>
              <a:rPr lang="es-MX" dirty="0"/>
              <a:t>) con el host de contenedores y con todos los contenedores que se ejecutan en el host. </a:t>
            </a:r>
          </a:p>
          <a:p>
            <a:endParaRPr lang="es-MX" dirty="0"/>
          </a:p>
          <a:p>
            <a:r>
              <a:rPr lang="es-MX" dirty="0"/>
              <a:t>Contenedores </a:t>
            </a:r>
            <a:r>
              <a:rPr lang="es-MX" dirty="0" err="1"/>
              <a:t>Hyper</a:t>
            </a:r>
            <a:r>
              <a:rPr lang="es-MX" dirty="0"/>
              <a:t>-V, que aumentan el aislamiento ofrecido por Contenedores Windows Server, ejecutando cada contenedor en una máquina virtual optimizada. En esta configuración el </a:t>
            </a:r>
            <a:r>
              <a:rPr lang="es-MX" dirty="0" err="1"/>
              <a:t>kernel</a:t>
            </a:r>
            <a:r>
              <a:rPr lang="es-MX" dirty="0"/>
              <a:t> del host de contenedores no se comparte con los Contenedores </a:t>
            </a:r>
            <a:r>
              <a:rPr lang="es-MX" dirty="0" err="1"/>
              <a:t>Hyper</a:t>
            </a:r>
            <a:r>
              <a:rPr lang="es-MX" dirty="0"/>
              <a:t>-V, lo que ofrece mayor aislamiento</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14</a:t>
            </a:fld>
            <a:endParaRPr lang="es-CO"/>
          </a:p>
        </p:txBody>
      </p:sp>
    </p:spTree>
    <p:extLst>
      <p:ext uri="{BB962C8B-B14F-4D97-AF65-F5344CB8AC3E}">
        <p14:creationId xmlns:p14="http://schemas.microsoft.com/office/powerpoint/2010/main" val="1659605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15</a:t>
            </a:fld>
            <a:endParaRPr lang="es-CO"/>
          </a:p>
        </p:txBody>
      </p:sp>
    </p:spTree>
    <p:extLst>
      <p:ext uri="{BB962C8B-B14F-4D97-AF65-F5344CB8AC3E}">
        <p14:creationId xmlns:p14="http://schemas.microsoft.com/office/powerpoint/2010/main" val="40506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Como los contenedores requieren muchos menos recursos (por ejemplo, no necesitan un sistema operativo completo) son fáciles de desplegar y arrancan rápido. Esto permite tener una mayor densidad, lo que significa que se pueden ejecutar más servicios en el mismo equipo y, por lo tanto, reduce los costes. </a:t>
            </a:r>
          </a:p>
          <a:p>
            <a:r>
              <a:rPr lang="es-MX" dirty="0"/>
              <a:t>Como efecto secundario, al compartir el mismo núcleo del sistema operativo, se tiene menos aislamiento que en las máquinas virtuales. </a:t>
            </a:r>
          </a:p>
          <a:p>
            <a:r>
              <a:rPr lang="es-MX" dirty="0"/>
              <a:t>El propósito de una imagen es hacer que el entorno (es decir, las dependencias) de la aplicación sea el mismo para todos los despliegues. Esto significa que puede depurar una imagen en su máquina y luego desplegarla en otra, asegurando que se mantiene el mismo entorno. </a:t>
            </a:r>
          </a:p>
          <a:p>
            <a:r>
              <a:rPr lang="es-MX" dirty="0"/>
              <a:t>Una imagen es una forma de empaquetar una aplicación o servicio para desplegarlo de forma confiable y reproducible. Se podría decir que Docker no es sólo una tecnología sino también una filosofía y un proceso. </a:t>
            </a:r>
          </a:p>
          <a:p>
            <a:r>
              <a:rPr lang="es-MX" dirty="0"/>
              <a:t>Cuando se usa Docker no escuchará a los desarrolladores decir “funciona en mi máquina, ¿por qué no en producción?”. Simplemente dirán “Funciona en Docker”, porque una aplicación empaquetada en Docker se puede ejecutar en cualquier entorno soportado por Docker y se ejecutará de la forma prevista en todos los entornos de despliegue (Desarrollo, control de calidad, pre-producción (</a:t>
            </a:r>
            <a:r>
              <a:rPr lang="es-MX" dirty="0" err="1"/>
              <a:t>staging</a:t>
            </a:r>
            <a:r>
              <a:rPr lang="es-MX" dirty="0"/>
              <a:t>) y producción).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16</a:t>
            </a:fld>
            <a:endParaRPr lang="es-CO"/>
          </a:p>
        </p:txBody>
      </p:sp>
    </p:spTree>
    <p:extLst>
      <p:ext uri="{BB962C8B-B14F-4D97-AF65-F5344CB8AC3E}">
        <p14:creationId xmlns:p14="http://schemas.microsoft.com/office/powerpoint/2010/main" val="19113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3F412-6EDD-4EEA-AD33-E429626D57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05EC303-B5A4-46E3-B6BB-39EC67A08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a:extLst>
              <a:ext uri="{FF2B5EF4-FFF2-40B4-BE49-F238E27FC236}">
                <a16:creationId xmlns:a16="http://schemas.microsoft.com/office/drawing/2014/main" id="{DF11F35C-1E6D-493C-AE8F-33FAC04D49DA}"/>
              </a:ext>
            </a:extLst>
          </p:cNvPr>
          <p:cNvSpPr>
            <a:spLocks noGrp="1"/>
          </p:cNvSpPr>
          <p:nvPr>
            <p:ph type="dt" sz="half" idx="10"/>
          </p:nvPr>
        </p:nvSpPr>
        <p:spPr/>
        <p:txBody>
          <a:bodyPr/>
          <a:lstStyle/>
          <a:p>
            <a:fld id="{E5D78773-9131-404C-ACB3-62F3C9BC13CF}" type="datetimeFigureOut">
              <a:rPr lang="es-CO" smtClean="0"/>
              <a:t>11/07/2018</a:t>
            </a:fld>
            <a:endParaRPr lang="es-CO"/>
          </a:p>
        </p:txBody>
      </p:sp>
      <p:sp>
        <p:nvSpPr>
          <p:cNvPr id="5" name="Marcador de pie de página 4">
            <a:extLst>
              <a:ext uri="{FF2B5EF4-FFF2-40B4-BE49-F238E27FC236}">
                <a16:creationId xmlns:a16="http://schemas.microsoft.com/office/drawing/2014/main" id="{AB0254FD-8116-4A63-B74E-4D8E05A2C7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2EF40-F4E2-4173-A220-B722C34FDFD9}"/>
              </a:ext>
            </a:extLst>
          </p:cNvPr>
          <p:cNvSpPr>
            <a:spLocks noGrp="1"/>
          </p:cNvSpPr>
          <p:nvPr>
            <p:ph type="sldNum" sz="quarter" idx="12"/>
          </p:nvPr>
        </p:nvSpPr>
        <p:spPr/>
        <p:txBody>
          <a:bodyPr/>
          <a:lstStyle/>
          <a:p>
            <a:fld id="{5B215BC6-5E5C-46C2-BC4C-6B63957A0D8F}" type="slidenum">
              <a:rPr lang="es-CO" smtClean="0"/>
              <a:t>‹Nº›</a:t>
            </a:fld>
            <a:endParaRPr lang="es-CO"/>
          </a:p>
        </p:txBody>
      </p:sp>
    </p:spTree>
    <p:extLst>
      <p:ext uri="{BB962C8B-B14F-4D97-AF65-F5344CB8AC3E}">
        <p14:creationId xmlns:p14="http://schemas.microsoft.com/office/powerpoint/2010/main" val="36241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05339-F96F-4398-9EFF-E63C5E64CD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666309-54D7-4212-85E0-4A95814DE151}"/>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35ED78-9C80-43BA-9A72-F8E7563C8C6F}"/>
              </a:ext>
            </a:extLst>
          </p:cNvPr>
          <p:cNvSpPr>
            <a:spLocks noGrp="1"/>
          </p:cNvSpPr>
          <p:nvPr>
            <p:ph type="dt" sz="half" idx="10"/>
          </p:nvPr>
        </p:nvSpPr>
        <p:spPr/>
        <p:txBody>
          <a:bodyPr/>
          <a:lstStyle/>
          <a:p>
            <a:fld id="{8A8E3610-CFDD-4880-BAB4-3CD60D9C7275}" type="datetimeFigureOut">
              <a:rPr lang="es-CO" smtClean="0"/>
              <a:t>11/07/2018</a:t>
            </a:fld>
            <a:endParaRPr lang="es-CO"/>
          </a:p>
        </p:txBody>
      </p:sp>
      <p:sp>
        <p:nvSpPr>
          <p:cNvPr id="5" name="Marcador de pie de página 4">
            <a:extLst>
              <a:ext uri="{FF2B5EF4-FFF2-40B4-BE49-F238E27FC236}">
                <a16:creationId xmlns:a16="http://schemas.microsoft.com/office/drawing/2014/main" id="{4C86B715-FF52-4128-9C7D-1369BC6396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F1C7C20-6236-4BD3-88B8-7EBC587FF43E}"/>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0595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D34AD4-EF93-442D-B2C8-DE51293BB0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B2915E6-950F-408F-9103-EE07EFB35736}"/>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1CAC7F-7922-4420-8D5C-755C7E438450}"/>
              </a:ext>
            </a:extLst>
          </p:cNvPr>
          <p:cNvSpPr>
            <a:spLocks noGrp="1"/>
          </p:cNvSpPr>
          <p:nvPr>
            <p:ph type="dt" sz="half" idx="10"/>
          </p:nvPr>
        </p:nvSpPr>
        <p:spPr/>
        <p:txBody>
          <a:bodyPr/>
          <a:lstStyle/>
          <a:p>
            <a:fld id="{8A8E3610-CFDD-4880-BAB4-3CD60D9C7275}" type="datetimeFigureOut">
              <a:rPr lang="es-CO" smtClean="0"/>
              <a:t>11/07/2018</a:t>
            </a:fld>
            <a:endParaRPr lang="es-CO"/>
          </a:p>
        </p:txBody>
      </p:sp>
      <p:sp>
        <p:nvSpPr>
          <p:cNvPr id="5" name="Marcador de pie de página 4">
            <a:extLst>
              <a:ext uri="{FF2B5EF4-FFF2-40B4-BE49-F238E27FC236}">
                <a16:creationId xmlns:a16="http://schemas.microsoft.com/office/drawing/2014/main" id="{C355F342-6825-4199-84DC-9A555CE153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ABBAE41-801A-4B7B-AC3B-CB937CB52D25}"/>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55327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ome">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02043324-BB58-428A-8E9E-92C075584496}"/>
              </a:ext>
            </a:extLst>
          </p:cNvPr>
          <p:cNvSpPr>
            <a:spLocks noGrp="1"/>
          </p:cNvSpPr>
          <p:nvPr>
            <p:ph type="title"/>
          </p:nvPr>
        </p:nvSpPr>
        <p:spPr>
          <a:xfrm>
            <a:off x="838199" y="1508125"/>
            <a:ext cx="10515600" cy="1325563"/>
          </a:xfrm>
          <a:prstGeom prst="rect">
            <a:avLst/>
          </a:prstGeom>
        </p:spPr>
        <p:txBody>
          <a:bodyPr/>
          <a:lstStyle/>
          <a:p>
            <a:r>
              <a:rPr lang="es-ES" dirty="0"/>
              <a:t>Haga clic para modificar el estilo de título del patrón</a:t>
            </a:r>
            <a:endParaRPr lang="es-CO" dirty="0"/>
          </a:p>
        </p:txBody>
      </p:sp>
    </p:spTree>
    <p:extLst>
      <p:ext uri="{BB962C8B-B14F-4D97-AF65-F5344CB8AC3E}">
        <p14:creationId xmlns:p14="http://schemas.microsoft.com/office/powerpoint/2010/main" val="31837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82" tIns="143426" rIns="179282" bIns="143426" numCol="1" anchor="t" anchorCtr="0" compatLnSpc="1">
            <a:prstTxWarp prst="textNoShape">
              <a:avLst/>
            </a:prstTxWarp>
            <a:spAutoFit/>
          </a:bodyPr>
          <a:lstStyle/>
          <a:p>
            <a:pPr defTabSz="913935"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01955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ED523-0CAB-42CA-B30E-6EF838F7E2E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65DC698-86DD-49DA-86F1-E56517190823}"/>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CC7B8D-1BAC-4A28-BDD1-FCB83E7395A4}"/>
              </a:ext>
            </a:extLst>
          </p:cNvPr>
          <p:cNvSpPr>
            <a:spLocks noGrp="1"/>
          </p:cNvSpPr>
          <p:nvPr>
            <p:ph type="dt" sz="half" idx="10"/>
          </p:nvPr>
        </p:nvSpPr>
        <p:spPr/>
        <p:txBody>
          <a:bodyPr/>
          <a:lstStyle/>
          <a:p>
            <a:fld id="{8A8E3610-CFDD-4880-BAB4-3CD60D9C7275}" type="datetimeFigureOut">
              <a:rPr lang="es-CO" smtClean="0"/>
              <a:t>11/07/2018</a:t>
            </a:fld>
            <a:endParaRPr lang="es-CO"/>
          </a:p>
        </p:txBody>
      </p:sp>
      <p:sp>
        <p:nvSpPr>
          <p:cNvPr id="5" name="Marcador de pie de página 4">
            <a:extLst>
              <a:ext uri="{FF2B5EF4-FFF2-40B4-BE49-F238E27FC236}">
                <a16:creationId xmlns:a16="http://schemas.microsoft.com/office/drawing/2014/main" id="{576B2C55-C57D-406A-842A-8C0CD1701B1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3776AF-4C42-4780-A8D2-114F3C53A4F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96249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76A58-4649-4257-8A75-BD329F9BA9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2533DA-4F4B-42A1-AAE6-C9555B971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43A70E1C-30C1-423E-AD88-99C3A9951800}"/>
              </a:ext>
            </a:extLst>
          </p:cNvPr>
          <p:cNvSpPr>
            <a:spLocks noGrp="1"/>
          </p:cNvSpPr>
          <p:nvPr>
            <p:ph type="dt" sz="half" idx="10"/>
          </p:nvPr>
        </p:nvSpPr>
        <p:spPr/>
        <p:txBody>
          <a:bodyPr/>
          <a:lstStyle/>
          <a:p>
            <a:fld id="{8A8E3610-CFDD-4880-BAB4-3CD60D9C7275}" type="datetimeFigureOut">
              <a:rPr lang="es-CO" smtClean="0"/>
              <a:t>11/07/2018</a:t>
            </a:fld>
            <a:endParaRPr lang="es-CO"/>
          </a:p>
        </p:txBody>
      </p:sp>
      <p:sp>
        <p:nvSpPr>
          <p:cNvPr id="5" name="Marcador de pie de página 4">
            <a:extLst>
              <a:ext uri="{FF2B5EF4-FFF2-40B4-BE49-F238E27FC236}">
                <a16:creationId xmlns:a16="http://schemas.microsoft.com/office/drawing/2014/main" id="{B0DC4EFC-3BA1-441D-A30E-6B65FB4FBA9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00B6952-285B-42FF-9C8E-E64873CB63C0}"/>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8802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FCE38-425E-4EE1-A6BF-259A290741E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1B3CF1-338C-4026-AD73-BC4BC33453AB}"/>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9956D5E-367A-402D-BAF6-A880339C373D}"/>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8DAA929-D627-48D5-B4CA-C08EB1DF89F5}"/>
              </a:ext>
            </a:extLst>
          </p:cNvPr>
          <p:cNvSpPr>
            <a:spLocks noGrp="1"/>
          </p:cNvSpPr>
          <p:nvPr>
            <p:ph type="dt" sz="half" idx="10"/>
          </p:nvPr>
        </p:nvSpPr>
        <p:spPr/>
        <p:txBody>
          <a:bodyPr/>
          <a:lstStyle/>
          <a:p>
            <a:fld id="{8A8E3610-CFDD-4880-BAB4-3CD60D9C7275}" type="datetimeFigureOut">
              <a:rPr lang="es-CO" smtClean="0"/>
              <a:t>11/07/2018</a:t>
            </a:fld>
            <a:endParaRPr lang="es-CO"/>
          </a:p>
        </p:txBody>
      </p:sp>
      <p:sp>
        <p:nvSpPr>
          <p:cNvPr id="6" name="Marcador de pie de página 5">
            <a:extLst>
              <a:ext uri="{FF2B5EF4-FFF2-40B4-BE49-F238E27FC236}">
                <a16:creationId xmlns:a16="http://schemas.microsoft.com/office/drawing/2014/main" id="{3C1D8F60-F1F2-4C6E-B2FE-C569EC81CAD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B728EB-5C78-42BC-B957-E1D0E8B9CFD2}"/>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57112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FADD5-F94E-403C-8427-19BDD5A2A1F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FFA0E6B-E0F2-44F2-B02E-199B55437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2B2978BE-E76E-4875-A178-72B42427D66F}"/>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B1CCDF4-B040-4081-9751-99B3A26720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237207CC-ACCF-45B3-B6ED-6A95693C310C}"/>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03183A0-64D2-40A1-A672-DFAA61C9AA0E}"/>
              </a:ext>
            </a:extLst>
          </p:cNvPr>
          <p:cNvSpPr>
            <a:spLocks noGrp="1"/>
          </p:cNvSpPr>
          <p:nvPr>
            <p:ph type="dt" sz="half" idx="10"/>
          </p:nvPr>
        </p:nvSpPr>
        <p:spPr/>
        <p:txBody>
          <a:bodyPr/>
          <a:lstStyle/>
          <a:p>
            <a:fld id="{8A8E3610-CFDD-4880-BAB4-3CD60D9C7275}" type="datetimeFigureOut">
              <a:rPr lang="es-CO" smtClean="0"/>
              <a:t>11/07/2018</a:t>
            </a:fld>
            <a:endParaRPr lang="es-CO"/>
          </a:p>
        </p:txBody>
      </p:sp>
      <p:sp>
        <p:nvSpPr>
          <p:cNvPr id="8" name="Marcador de pie de página 7">
            <a:extLst>
              <a:ext uri="{FF2B5EF4-FFF2-40B4-BE49-F238E27FC236}">
                <a16:creationId xmlns:a16="http://schemas.microsoft.com/office/drawing/2014/main" id="{E104CF5F-ADB4-44B4-ABED-C3AD3E2C850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DD2895-F215-46C3-A5C8-FA92D396C55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24112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2B3B01A-F60A-4F6A-9BDC-31233A9A99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6126" y="5895611"/>
            <a:ext cx="1735874" cy="962389"/>
          </a:xfrm>
          <a:prstGeom prst="rect">
            <a:avLst/>
          </a:prstGeom>
        </p:spPr>
      </p:pic>
      <p:pic>
        <p:nvPicPr>
          <p:cNvPr id="10" name="Picture 3">
            <a:extLst>
              <a:ext uri="{FF2B5EF4-FFF2-40B4-BE49-F238E27FC236}">
                <a16:creationId xmlns:a16="http://schemas.microsoft.com/office/drawing/2014/main" id="{6410314D-589A-4101-9966-83238A6B8659}"/>
              </a:ext>
            </a:extLst>
          </p:cNvPr>
          <p:cNvPicPr>
            <a:picLocks noChangeAspect="1"/>
          </p:cNvPicPr>
          <p:nvPr userDrawn="1"/>
        </p:nvPicPr>
        <p:blipFill>
          <a:blip r:embed="rId3"/>
          <a:stretch>
            <a:fillRect/>
          </a:stretch>
        </p:blipFill>
        <p:spPr>
          <a:xfrm>
            <a:off x="278753" y="6216729"/>
            <a:ext cx="1492897" cy="320151"/>
          </a:xfrm>
          <a:prstGeom prst="rect">
            <a:avLst/>
          </a:prstGeom>
        </p:spPr>
      </p:pic>
    </p:spTree>
    <p:extLst>
      <p:ext uri="{BB962C8B-B14F-4D97-AF65-F5344CB8AC3E}">
        <p14:creationId xmlns:p14="http://schemas.microsoft.com/office/powerpoint/2010/main" val="67219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24A7868-A822-4E38-BA69-E38FD44F6476}"/>
              </a:ext>
            </a:extLst>
          </p:cNvPr>
          <p:cNvSpPr>
            <a:spLocks noGrp="1"/>
          </p:cNvSpPr>
          <p:nvPr>
            <p:ph type="dt" sz="half" idx="10"/>
          </p:nvPr>
        </p:nvSpPr>
        <p:spPr/>
        <p:txBody>
          <a:bodyPr/>
          <a:lstStyle/>
          <a:p>
            <a:fld id="{8A8E3610-CFDD-4880-BAB4-3CD60D9C7275}" type="datetimeFigureOut">
              <a:rPr lang="es-CO" smtClean="0"/>
              <a:t>11/07/2018</a:t>
            </a:fld>
            <a:endParaRPr lang="es-CO"/>
          </a:p>
        </p:txBody>
      </p:sp>
      <p:sp>
        <p:nvSpPr>
          <p:cNvPr id="3" name="Marcador de pie de página 2">
            <a:extLst>
              <a:ext uri="{FF2B5EF4-FFF2-40B4-BE49-F238E27FC236}">
                <a16:creationId xmlns:a16="http://schemas.microsoft.com/office/drawing/2014/main" id="{C25CF08C-7063-4CE1-B1AD-8F3124967BB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C7C9EF-E734-45A4-9C22-670BF94C60A7}"/>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415689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6914F-73BF-48BE-8490-086B67A0DE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EBBE683-59F2-407E-A336-8BB67E98A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BDB86A5-5AE3-4D1C-BDF3-69FE6468B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CCD6AEA-DE78-4151-A111-12DDE2F78E3F}"/>
              </a:ext>
            </a:extLst>
          </p:cNvPr>
          <p:cNvSpPr>
            <a:spLocks noGrp="1"/>
          </p:cNvSpPr>
          <p:nvPr>
            <p:ph type="dt" sz="half" idx="10"/>
          </p:nvPr>
        </p:nvSpPr>
        <p:spPr/>
        <p:txBody>
          <a:bodyPr/>
          <a:lstStyle/>
          <a:p>
            <a:fld id="{8A8E3610-CFDD-4880-BAB4-3CD60D9C7275}" type="datetimeFigureOut">
              <a:rPr lang="es-CO" smtClean="0"/>
              <a:t>11/07/2018</a:t>
            </a:fld>
            <a:endParaRPr lang="es-CO"/>
          </a:p>
        </p:txBody>
      </p:sp>
      <p:sp>
        <p:nvSpPr>
          <p:cNvPr id="6" name="Marcador de pie de página 5">
            <a:extLst>
              <a:ext uri="{FF2B5EF4-FFF2-40B4-BE49-F238E27FC236}">
                <a16:creationId xmlns:a16="http://schemas.microsoft.com/office/drawing/2014/main" id="{907DA7B8-6765-40A8-806A-793E588E6B3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E956709-E01C-4E24-89A8-7007EBB3A98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72424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68581-F421-4B5C-9802-961F21AFA0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E1FD157-EE95-4AD0-941F-34D243C3D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735B4D29-5692-44BE-9460-45C12E20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8107960-A29B-48E5-8905-52D856F84184}"/>
              </a:ext>
            </a:extLst>
          </p:cNvPr>
          <p:cNvSpPr>
            <a:spLocks noGrp="1"/>
          </p:cNvSpPr>
          <p:nvPr>
            <p:ph type="dt" sz="half" idx="10"/>
          </p:nvPr>
        </p:nvSpPr>
        <p:spPr/>
        <p:txBody>
          <a:bodyPr/>
          <a:lstStyle/>
          <a:p>
            <a:fld id="{8A8E3610-CFDD-4880-BAB4-3CD60D9C7275}" type="datetimeFigureOut">
              <a:rPr lang="es-CO" smtClean="0"/>
              <a:t>11/07/2018</a:t>
            </a:fld>
            <a:endParaRPr lang="es-CO"/>
          </a:p>
        </p:txBody>
      </p:sp>
      <p:sp>
        <p:nvSpPr>
          <p:cNvPr id="6" name="Marcador de pie de página 5">
            <a:extLst>
              <a:ext uri="{FF2B5EF4-FFF2-40B4-BE49-F238E27FC236}">
                <a16:creationId xmlns:a16="http://schemas.microsoft.com/office/drawing/2014/main" id="{13AA7C62-DC8F-4D0B-964A-CE2BF0C0CEC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E8B0780-3D9B-4A07-B34A-4E9001851EB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88851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B5C44F5-3FFF-4CAC-AA57-A5FA9F432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0D667A9-36D5-492F-BA1E-D261458CB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FE89A9-5599-4529-AE43-8DCADC745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78773-9131-404C-ACB3-62F3C9BC13CF}" type="datetimeFigureOut">
              <a:rPr lang="es-CO" smtClean="0"/>
              <a:t>11/07/2018</a:t>
            </a:fld>
            <a:endParaRPr lang="es-CO"/>
          </a:p>
        </p:txBody>
      </p:sp>
      <p:sp>
        <p:nvSpPr>
          <p:cNvPr id="5" name="Marcador de pie de página 4">
            <a:extLst>
              <a:ext uri="{FF2B5EF4-FFF2-40B4-BE49-F238E27FC236}">
                <a16:creationId xmlns:a16="http://schemas.microsoft.com/office/drawing/2014/main" id="{FB060CCF-E22E-4F57-B7CF-144ECEF43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B8EFC57-0115-44CA-A740-66DC63E8E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5BC6-5E5C-46C2-BC4C-6B63957A0D8F}" type="slidenum">
              <a:rPr lang="es-CO" smtClean="0"/>
              <a:t>‹Nº›</a:t>
            </a:fld>
            <a:endParaRPr lang="es-CO"/>
          </a:p>
        </p:txBody>
      </p:sp>
    </p:spTree>
    <p:extLst>
      <p:ext uri="{BB962C8B-B14F-4D97-AF65-F5344CB8AC3E}">
        <p14:creationId xmlns:p14="http://schemas.microsoft.com/office/powerpoint/2010/main" val="39152400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oby/moby"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www.microsoft.com/net/download/window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264842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err="1">
                <a:solidFill>
                  <a:schemeClr val="accent1">
                    <a:lumMod val="50000"/>
                  </a:schemeClr>
                </a:solidFill>
                <a:latin typeface="Segoe UI Light" panose="020B0502040204020203" pitchFamily="34" charset="0"/>
                <a:cs typeface="Segoe UI Light" panose="020B0502040204020203" pitchFamily="34" charset="0"/>
              </a:rPr>
              <a:t>Contenerizacion</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1323439"/>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Es un enfoque de desarrollo de software en el que una aplicación o servicio, sus dependencias y su configuración (en forma de ficheros de manifiesto para despliegue) se empaquetan juntos como una imagen de contenedor (o simplemente imagen para simplificar, cuando no haya ambigüedad)</a:t>
            </a:r>
            <a:endParaRPr lang="es-CO" sz="1600" dirty="0">
              <a:latin typeface="Segoe UI" panose="020B0502040204020203" pitchFamily="34" charset="0"/>
              <a:cs typeface="Segoe UI" panose="020B0502040204020203" pitchFamily="34" charset="0"/>
            </a:endParaRPr>
          </a:p>
        </p:txBody>
      </p:sp>
      <p:sp>
        <p:nvSpPr>
          <p:cNvPr id="13" name="CuadroTexto 12">
            <a:extLst>
              <a:ext uri="{FF2B5EF4-FFF2-40B4-BE49-F238E27FC236}">
                <a16:creationId xmlns:a16="http://schemas.microsoft.com/office/drawing/2014/main" id="{FBD8F0A0-DE76-457F-A807-A47686114601}"/>
              </a:ext>
            </a:extLst>
          </p:cNvPr>
          <p:cNvSpPr txBox="1"/>
          <p:nvPr/>
        </p:nvSpPr>
        <p:spPr>
          <a:xfrm>
            <a:off x="1248863" y="4263809"/>
            <a:ext cx="9978770" cy="1015663"/>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 Una aplicación basada en contenedores se puede probar como una unidad y desplegar como una instancia de la imagen, en el sistema operativo que funciona como host</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4692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latin typeface="+mj-lt"/>
                <a:ea typeface="+mj-ea"/>
                <a:cs typeface="+mj-cs"/>
              </a:rPr>
              <a:t>Contenerizacion</a:t>
            </a:r>
          </a:p>
        </p:txBody>
      </p:sp>
      <p:pic>
        <p:nvPicPr>
          <p:cNvPr id="4" name="Imagen 3">
            <a:extLst>
              <a:ext uri="{FF2B5EF4-FFF2-40B4-BE49-F238E27FC236}">
                <a16:creationId xmlns:a16="http://schemas.microsoft.com/office/drawing/2014/main" id="{6502CEC1-4FE8-49CE-84AC-578CB15FF711}"/>
              </a:ext>
            </a:extLst>
          </p:cNvPr>
          <p:cNvPicPr>
            <a:picLocks noChangeAspect="1"/>
          </p:cNvPicPr>
          <p:nvPr/>
        </p:nvPicPr>
        <p:blipFill>
          <a:blip r:embed="rId3"/>
          <a:stretch>
            <a:fillRect/>
          </a:stretch>
        </p:blipFill>
        <p:spPr>
          <a:xfrm>
            <a:off x="4207933" y="775191"/>
            <a:ext cx="7347537" cy="5308594"/>
          </a:xfrm>
          <a:prstGeom prst="rect">
            <a:avLst/>
          </a:prstGeom>
        </p:spPr>
      </p:pic>
    </p:spTree>
    <p:extLst>
      <p:ext uri="{BB962C8B-B14F-4D97-AF65-F5344CB8AC3E}">
        <p14:creationId xmlns:p14="http://schemas.microsoft.com/office/powerpoint/2010/main" val="2834003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¿Qué es Docker?</a:t>
            </a: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3108543"/>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Proyecto Open </a:t>
            </a:r>
            <a:r>
              <a:rPr lang="es-MX" sz="2000" dirty="0" err="1">
                <a:latin typeface="Segoe UI" panose="020B0502040204020203" pitchFamily="34" charset="0"/>
                <a:cs typeface="Segoe UI" panose="020B0502040204020203" pitchFamily="34" charset="0"/>
              </a:rPr>
              <a:t>source</a:t>
            </a:r>
            <a:r>
              <a:rPr lang="es-MX" sz="2000" dirty="0">
                <a:latin typeface="Segoe UI" panose="020B0502040204020203" pitchFamily="34" charset="0"/>
                <a:cs typeface="Segoe UI" panose="020B0502040204020203" pitchFamily="34" charset="0"/>
              </a:rPr>
              <a:t> </a:t>
            </a:r>
            <a:r>
              <a:rPr lang="es-MX" sz="2000" dirty="0">
                <a:latin typeface="Segoe UI" panose="020B0502040204020203" pitchFamily="34" charset="0"/>
                <a:cs typeface="Segoe UI" panose="020B0502040204020203" pitchFamily="34" charset="0"/>
                <a:hlinkClick r:id="rId2"/>
              </a:rPr>
              <a:t>https://github.com/moby/moby</a:t>
            </a:r>
            <a:endParaRPr lang="es-MX" sz="2000" dirty="0">
              <a:latin typeface="Segoe UI" panose="020B0502040204020203" pitchFamily="34" charset="0"/>
              <a:cs typeface="Segoe UI" panose="020B0502040204020203" pitchFamily="34" charset="0"/>
            </a:endParaRPr>
          </a:p>
          <a:p>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Automatizar el despliegue de aplicaciones como contenedores independientes y autosuficientes</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Se ejecutan en la nube o en servidores</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Compañía que promociona y desarrolla esta tecnología, colaborando con varios proveedores de Linux, Windows y plataformas en la nube, incluyendo Microsoft</a:t>
            </a:r>
          </a:p>
          <a:p>
            <a:pPr marL="342900" indent="-342900">
              <a:buFont typeface="Arial" panose="020B0604020202020204" pitchFamily="34" charset="0"/>
              <a:buChar char="•"/>
            </a:pPr>
            <a:endParaRPr lang="es-CO"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78031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¿Qué es Docker?</a:t>
            </a:r>
          </a:p>
        </p:txBody>
      </p:sp>
      <p:pic>
        <p:nvPicPr>
          <p:cNvPr id="4" name="Imagen 3">
            <a:extLst>
              <a:ext uri="{FF2B5EF4-FFF2-40B4-BE49-F238E27FC236}">
                <a16:creationId xmlns:a16="http://schemas.microsoft.com/office/drawing/2014/main" id="{5A92905C-84F5-4CA0-A114-58C0FFF52DAF}"/>
              </a:ext>
            </a:extLst>
          </p:cNvPr>
          <p:cNvPicPr>
            <a:picLocks noChangeAspect="1"/>
          </p:cNvPicPr>
          <p:nvPr/>
        </p:nvPicPr>
        <p:blipFill>
          <a:blip r:embed="rId3"/>
          <a:stretch>
            <a:fillRect/>
          </a:stretch>
        </p:blipFill>
        <p:spPr>
          <a:xfrm>
            <a:off x="1271587" y="1143000"/>
            <a:ext cx="9648825" cy="4572000"/>
          </a:xfrm>
          <a:prstGeom prst="rect">
            <a:avLst/>
          </a:prstGeom>
        </p:spPr>
      </p:pic>
    </p:spTree>
    <p:extLst>
      <p:ext uri="{BB962C8B-B14F-4D97-AF65-F5344CB8AC3E}">
        <p14:creationId xmlns:p14="http://schemas.microsoft.com/office/powerpoint/2010/main" val="2812378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Tipos de contenedores</a:t>
            </a: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1384995"/>
          </a:xfrm>
          <a:prstGeom prst="rect">
            <a:avLst/>
          </a:prstGeom>
          <a:noFill/>
        </p:spPr>
        <p:txBody>
          <a:bodyPr wrap="square" rtlCol="0">
            <a:spAutoFit/>
          </a:bodyPr>
          <a:lstStyle/>
          <a:p>
            <a:pPr marL="342900" indent="-342900">
              <a:buFont typeface="Arial" panose="020B0604020202020204" pitchFamily="34" charset="0"/>
              <a:buChar char="•"/>
            </a:pPr>
            <a:r>
              <a:rPr lang="es-CO" sz="2800" dirty="0">
                <a:latin typeface="Segoe UI" panose="020B0502040204020203" pitchFamily="34" charset="0"/>
                <a:cs typeface="Segoe UI" panose="020B0502040204020203" pitchFamily="34" charset="0"/>
              </a:rPr>
              <a:t>Contendores Windows Server</a:t>
            </a:r>
          </a:p>
          <a:p>
            <a:pPr marL="342900" indent="-342900">
              <a:buFont typeface="Arial" panose="020B0604020202020204" pitchFamily="34" charset="0"/>
              <a:buChar char="•"/>
            </a:pPr>
            <a:endParaRPr lang="es-CO" sz="28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CO" sz="2800" dirty="0">
                <a:latin typeface="Segoe UI" panose="020B0502040204020203" pitchFamily="34" charset="0"/>
                <a:cs typeface="Segoe UI" panose="020B0502040204020203" pitchFamily="34" charset="0"/>
              </a:rPr>
              <a:t>Contenedores </a:t>
            </a:r>
            <a:r>
              <a:rPr lang="es-CO" sz="2800" dirty="0" err="1">
                <a:latin typeface="Segoe UI" panose="020B0502040204020203" pitchFamily="34" charset="0"/>
                <a:cs typeface="Segoe UI" panose="020B0502040204020203" pitchFamily="34" charset="0"/>
              </a:rPr>
              <a:t>Hyper</a:t>
            </a:r>
            <a:r>
              <a:rPr lang="es-CO" sz="2800" dirty="0">
                <a:latin typeface="Segoe UI" panose="020B0502040204020203" pitchFamily="34" charset="0"/>
                <a:cs typeface="Segoe UI" panose="020B0502040204020203" pitchFamily="34" charset="0"/>
              </a:rPr>
              <a:t>-V</a:t>
            </a:r>
          </a:p>
        </p:txBody>
      </p:sp>
    </p:spTree>
    <p:extLst>
      <p:ext uri="{BB962C8B-B14F-4D97-AF65-F5344CB8AC3E}">
        <p14:creationId xmlns:p14="http://schemas.microsoft.com/office/powerpoint/2010/main" val="3989442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6392598" y="640263"/>
            <a:ext cx="5221266" cy="134497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a:solidFill>
                  <a:schemeClr val="tx1"/>
                </a:solidFill>
                <a:latin typeface="+mj-lt"/>
                <a:ea typeface="+mj-ea"/>
                <a:cs typeface="+mj-cs"/>
              </a:rPr>
              <a:t>Contenedores con máquinas virtuales</a:t>
            </a:r>
          </a:p>
        </p:txBody>
      </p:sp>
      <p:sp>
        <p:nvSpPr>
          <p:cNvPr id="7" name="CuadroTexto 6">
            <a:extLst>
              <a:ext uri="{FF2B5EF4-FFF2-40B4-BE49-F238E27FC236}">
                <a16:creationId xmlns:a16="http://schemas.microsoft.com/office/drawing/2014/main" id="{82B2F185-9D2A-4461-ACD7-FC4E5AA32ABF}"/>
              </a:ext>
            </a:extLst>
          </p:cNvPr>
          <p:cNvSpPr txBox="1"/>
          <p:nvPr/>
        </p:nvSpPr>
        <p:spPr>
          <a:xfrm>
            <a:off x="6391903" y="2121763"/>
            <a:ext cx="5235490" cy="377301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s-MX" sz="2000" dirty="0"/>
              <a:t>Las máquinas virtuales (VM) incluyen la aplicación, las librerías y otros ficheros necesarios, así como un sistema operativo completo. La virtualización requiere más recursos que el manejo de contenedores</a:t>
            </a:r>
            <a:endParaRPr lang="en-US" sz="2000" dirty="0"/>
          </a:p>
        </p:txBody>
      </p:sp>
      <p:pic>
        <p:nvPicPr>
          <p:cNvPr id="5" name="Imagen 4">
            <a:extLst>
              <a:ext uri="{FF2B5EF4-FFF2-40B4-BE49-F238E27FC236}">
                <a16:creationId xmlns:a16="http://schemas.microsoft.com/office/drawing/2014/main" id="{67D70CED-33F1-4894-BFF5-CEBF2F8FC4CE}"/>
              </a:ext>
            </a:extLst>
          </p:cNvPr>
          <p:cNvPicPr>
            <a:picLocks noChangeAspect="1"/>
          </p:cNvPicPr>
          <p:nvPr/>
        </p:nvPicPr>
        <p:blipFill>
          <a:blip r:embed="rId3"/>
          <a:stretch>
            <a:fillRect/>
          </a:stretch>
        </p:blipFill>
        <p:spPr>
          <a:xfrm>
            <a:off x="582687" y="484632"/>
            <a:ext cx="4930626" cy="5733287"/>
          </a:xfrm>
          <a:prstGeom prst="rect">
            <a:avLst/>
          </a:prstGeom>
        </p:spPr>
      </p:pic>
    </p:spTree>
    <p:extLst>
      <p:ext uri="{BB962C8B-B14F-4D97-AF65-F5344CB8AC3E}">
        <p14:creationId xmlns:p14="http://schemas.microsoft.com/office/powerpoint/2010/main" val="23013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6392598" y="640263"/>
            <a:ext cx="5221266" cy="134497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a:solidFill>
                  <a:schemeClr val="tx1"/>
                </a:solidFill>
                <a:latin typeface="+mj-lt"/>
                <a:ea typeface="+mj-ea"/>
                <a:cs typeface="+mj-cs"/>
              </a:rPr>
              <a:t>Contenedores con máquinas virtuales</a:t>
            </a:r>
          </a:p>
        </p:txBody>
      </p:sp>
      <p:sp>
        <p:nvSpPr>
          <p:cNvPr id="7" name="CuadroTexto 6">
            <a:extLst>
              <a:ext uri="{FF2B5EF4-FFF2-40B4-BE49-F238E27FC236}">
                <a16:creationId xmlns:a16="http://schemas.microsoft.com/office/drawing/2014/main" id="{82B2F185-9D2A-4461-ACD7-FC4E5AA32ABF}"/>
              </a:ext>
            </a:extLst>
          </p:cNvPr>
          <p:cNvSpPr txBox="1"/>
          <p:nvPr/>
        </p:nvSpPr>
        <p:spPr>
          <a:xfrm>
            <a:off x="6391903" y="2121763"/>
            <a:ext cx="5235490" cy="377301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s-MX" sz="2000" dirty="0"/>
              <a:t>Los contenedores incluyen la aplicación y todas sus dependencias, pero comparten el </a:t>
            </a:r>
            <a:r>
              <a:rPr lang="es-MX" sz="2000" dirty="0" err="1"/>
              <a:t>kernel</a:t>
            </a:r>
            <a:r>
              <a:rPr lang="es-MX" sz="2000" dirty="0"/>
              <a:t> del sistema operativo. Se ejecutan como procesos aislados en el entorno de un usuario del sistema operativo. (Excepto en Contenedores </a:t>
            </a:r>
            <a:r>
              <a:rPr lang="es-MX" sz="2000" dirty="0" err="1"/>
              <a:t>Hyper</a:t>
            </a:r>
            <a:r>
              <a:rPr lang="es-MX" sz="2000" dirty="0"/>
              <a:t>-V, donde cada contenedor se ejecuta en una VM) </a:t>
            </a:r>
            <a:endParaRPr lang="en-US" sz="2000" dirty="0"/>
          </a:p>
        </p:txBody>
      </p:sp>
      <p:pic>
        <p:nvPicPr>
          <p:cNvPr id="3" name="Imagen 2">
            <a:extLst>
              <a:ext uri="{FF2B5EF4-FFF2-40B4-BE49-F238E27FC236}">
                <a16:creationId xmlns:a16="http://schemas.microsoft.com/office/drawing/2014/main" id="{F30A95F9-7D95-4FE3-9506-A629DADAB4D8}"/>
              </a:ext>
            </a:extLst>
          </p:cNvPr>
          <p:cNvPicPr>
            <a:picLocks noChangeAspect="1"/>
          </p:cNvPicPr>
          <p:nvPr/>
        </p:nvPicPr>
        <p:blipFill>
          <a:blip r:embed="rId3"/>
          <a:stretch>
            <a:fillRect/>
          </a:stretch>
        </p:blipFill>
        <p:spPr>
          <a:xfrm>
            <a:off x="637160" y="446473"/>
            <a:ext cx="4981575" cy="5448300"/>
          </a:xfrm>
          <a:prstGeom prst="rect">
            <a:avLst/>
          </a:prstGeom>
        </p:spPr>
      </p:pic>
    </p:spTree>
    <p:extLst>
      <p:ext uri="{BB962C8B-B14F-4D97-AF65-F5344CB8AC3E}">
        <p14:creationId xmlns:p14="http://schemas.microsoft.com/office/powerpoint/2010/main" val="1998657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9953C5E4-74CC-4D6E-B4B4-1F052AE931B4}"/>
              </a:ext>
            </a:extLst>
          </p:cNvPr>
          <p:cNvPicPr>
            <a:picLocks noChangeAspect="1"/>
          </p:cNvPicPr>
          <p:nvPr/>
        </p:nvPicPr>
        <p:blipFill>
          <a:blip r:embed="rId3"/>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342156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.NET Core y .NET Framework </a:t>
            </a:r>
          </a:p>
          <a:p>
            <a:r>
              <a:rPr lang="es-CO" sz="4400" dirty="0">
                <a:solidFill>
                  <a:schemeClr val="accent1">
                    <a:lumMod val="50000"/>
                  </a:schemeClr>
                </a:solidFill>
                <a:latin typeface="Segoe UI Light" panose="020B0502040204020203" pitchFamily="34" charset="0"/>
                <a:cs typeface="Segoe UI Light" panose="020B0502040204020203" pitchFamily="34" charset="0"/>
              </a:rPr>
              <a:t>para contenedores Docker</a:t>
            </a:r>
          </a:p>
        </p:txBody>
      </p:sp>
      <p:pic>
        <p:nvPicPr>
          <p:cNvPr id="4" name="Imagen 3">
            <a:extLst>
              <a:ext uri="{FF2B5EF4-FFF2-40B4-BE49-F238E27FC236}">
                <a16:creationId xmlns:a16="http://schemas.microsoft.com/office/drawing/2014/main" id="{853BC926-93FA-473D-B2DB-B8003D541A3B}"/>
              </a:ext>
            </a:extLst>
          </p:cNvPr>
          <p:cNvPicPr>
            <a:picLocks noChangeAspect="1"/>
          </p:cNvPicPr>
          <p:nvPr/>
        </p:nvPicPr>
        <p:blipFill>
          <a:blip r:embed="rId3"/>
          <a:stretch>
            <a:fillRect/>
          </a:stretch>
        </p:blipFill>
        <p:spPr>
          <a:xfrm>
            <a:off x="2338387" y="1770400"/>
            <a:ext cx="7572375" cy="4772025"/>
          </a:xfrm>
          <a:prstGeom prst="rect">
            <a:avLst/>
          </a:prstGeom>
        </p:spPr>
      </p:pic>
      <p:sp>
        <p:nvSpPr>
          <p:cNvPr id="3" name="Rectángulo 2">
            <a:extLst>
              <a:ext uri="{FF2B5EF4-FFF2-40B4-BE49-F238E27FC236}">
                <a16:creationId xmlns:a16="http://schemas.microsoft.com/office/drawing/2014/main" id="{45A72EFA-50A5-4AD9-818F-33FED3D86918}"/>
              </a:ext>
            </a:extLst>
          </p:cNvPr>
          <p:cNvSpPr/>
          <p:nvPr/>
        </p:nvSpPr>
        <p:spPr>
          <a:xfrm>
            <a:off x="3547458" y="6357759"/>
            <a:ext cx="5154232" cy="369332"/>
          </a:xfrm>
          <a:prstGeom prst="rect">
            <a:avLst/>
          </a:prstGeom>
        </p:spPr>
        <p:txBody>
          <a:bodyPr wrap="none">
            <a:spAutoFit/>
          </a:bodyPr>
          <a:lstStyle/>
          <a:p>
            <a:r>
              <a:rPr lang="es-CO" dirty="0">
                <a:hlinkClick r:id="rId4"/>
              </a:rPr>
              <a:t>https://www.microsoft.com/net/download/windows</a:t>
            </a:r>
            <a:endParaRPr lang="es-CO" dirty="0"/>
          </a:p>
        </p:txBody>
      </p:sp>
    </p:spTree>
    <p:extLst>
      <p:ext uri="{BB962C8B-B14F-4D97-AF65-F5344CB8AC3E}">
        <p14:creationId xmlns:p14="http://schemas.microsoft.com/office/powerpoint/2010/main" val="263137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.NET Core</a:t>
            </a:r>
          </a:p>
        </p:txBody>
      </p:sp>
      <p:sp>
        <p:nvSpPr>
          <p:cNvPr id="5" name="CuadroTexto 4">
            <a:extLst>
              <a:ext uri="{FF2B5EF4-FFF2-40B4-BE49-F238E27FC236}">
                <a16:creationId xmlns:a16="http://schemas.microsoft.com/office/drawing/2014/main" id="{37313968-ED46-4E6E-B644-1EF88843367E}"/>
              </a:ext>
            </a:extLst>
          </p:cNvPr>
          <p:cNvSpPr txBox="1"/>
          <p:nvPr/>
        </p:nvSpPr>
        <p:spPr>
          <a:xfrm>
            <a:off x="899409" y="2042767"/>
            <a:ext cx="10672997"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Necesita compatibilidad entre plataformas. Por ejemplo, cuando necesita usar tanto contenedores Linux como Windows. </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La arquitectura de la aplicación está basada en microservicios. </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Necesita arrancar contenedores de forma rápida y quiere mantener un tamaño pequeño por contenedor para conseguir mayor densidad, o más contenedores por servidor para disminuir sus costes.</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9532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E5033E0-7C4C-40C8-B5B5-029E450C455B}"/>
              </a:ext>
            </a:extLst>
          </p:cNvPr>
          <p:cNvPicPr>
            <a:picLocks noChangeAspect="1"/>
          </p:cNvPicPr>
          <p:nvPr/>
        </p:nvPicPr>
        <p:blipFill>
          <a:blip r:embed="rId2"/>
          <a:stretch>
            <a:fillRect/>
          </a:stretch>
        </p:blipFill>
        <p:spPr>
          <a:xfrm>
            <a:off x="0" y="0"/>
            <a:ext cx="12325350" cy="6858000"/>
          </a:xfrm>
          <a:prstGeom prst="rect">
            <a:avLst/>
          </a:prstGeom>
        </p:spPr>
      </p:pic>
      <p:sp>
        <p:nvSpPr>
          <p:cNvPr id="3" name="CuadroTexto 2">
            <a:extLst>
              <a:ext uri="{FF2B5EF4-FFF2-40B4-BE49-F238E27FC236}">
                <a16:creationId xmlns:a16="http://schemas.microsoft.com/office/drawing/2014/main" id="{D703859B-8881-4737-9793-B168E7FD3404}"/>
              </a:ext>
            </a:extLst>
          </p:cNvPr>
          <p:cNvSpPr txBox="1"/>
          <p:nvPr/>
        </p:nvSpPr>
        <p:spPr>
          <a:xfrm>
            <a:off x="1257300" y="5257800"/>
            <a:ext cx="3877087"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Micro Servicios </a:t>
            </a:r>
          </a:p>
        </p:txBody>
      </p:sp>
    </p:spTree>
    <p:extLst>
      <p:ext uri="{BB962C8B-B14F-4D97-AF65-F5344CB8AC3E}">
        <p14:creationId xmlns:p14="http://schemas.microsoft.com/office/powerpoint/2010/main" val="454459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9CDD8D85-0EE5-41D8-BF76-31D02A5EDCC2}"/>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latin typeface="+mj-lt"/>
                <a:ea typeface="+mj-ea"/>
                <a:cs typeface="+mj-cs"/>
              </a:rPr>
              <a:t>Tabla de decisión</a:t>
            </a:r>
          </a:p>
        </p:txBody>
      </p:sp>
      <p:pic>
        <p:nvPicPr>
          <p:cNvPr id="5" name="Imagen 4">
            <a:extLst>
              <a:ext uri="{FF2B5EF4-FFF2-40B4-BE49-F238E27FC236}">
                <a16:creationId xmlns:a16="http://schemas.microsoft.com/office/drawing/2014/main" id="{E171D786-8AE7-414D-967F-678122149294}"/>
              </a:ext>
            </a:extLst>
          </p:cNvPr>
          <p:cNvPicPr>
            <a:picLocks noChangeAspect="1"/>
          </p:cNvPicPr>
          <p:nvPr/>
        </p:nvPicPr>
        <p:blipFill>
          <a:blip r:embed="rId3"/>
          <a:stretch>
            <a:fillRect/>
          </a:stretch>
        </p:blipFill>
        <p:spPr>
          <a:xfrm>
            <a:off x="4527029" y="171162"/>
            <a:ext cx="5493514" cy="6207361"/>
          </a:xfrm>
          <a:prstGeom prst="rect">
            <a:avLst/>
          </a:prstGeom>
        </p:spPr>
      </p:pic>
    </p:spTree>
    <p:extLst>
      <p:ext uri="{BB962C8B-B14F-4D97-AF65-F5344CB8AC3E}">
        <p14:creationId xmlns:p14="http://schemas.microsoft.com/office/powerpoint/2010/main" val="1461795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 qué sistema operativo apuntar con contenedores .NET</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27384"/>
            <a:ext cx="10672997"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Dada la diversidad de sistemas operativos soportados por Docker y las diferencias entre .NET Framework y .NET Core, debe apuntar a un sistema operativo específico y versiones específicas según el </a:t>
            </a:r>
            <a:r>
              <a:rPr lang="es-MX" sz="2000" dirty="0" err="1">
                <a:latin typeface="Segoe UI" panose="020B0502040204020203" pitchFamily="34" charset="0"/>
                <a:cs typeface="Segoe UI" panose="020B0502040204020203" pitchFamily="34" charset="0"/>
              </a:rPr>
              <a:t>framework</a:t>
            </a:r>
            <a:r>
              <a:rPr lang="es-MX" sz="2000" dirty="0">
                <a:latin typeface="Segoe UI" panose="020B0502040204020203" pitchFamily="34" charset="0"/>
                <a:cs typeface="Segoe UI" panose="020B0502040204020203" pitchFamily="34" charset="0"/>
              </a:rPr>
              <a:t> que esté utilizando</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CO" sz="2000" dirty="0">
                <a:latin typeface="Segoe UI" panose="020B0502040204020203" pitchFamily="34" charset="0"/>
                <a:cs typeface="Segoe UI" panose="020B0502040204020203" pitchFamily="34" charset="0"/>
              </a:rPr>
              <a:t>Para Windows, puede usar Windows Server Core o Windows Nano Server</a:t>
            </a:r>
          </a:p>
          <a:p>
            <a:pPr marL="342900" indent="-342900">
              <a:buFont typeface="Arial" panose="020B0604020202020204" pitchFamily="34" charset="0"/>
              <a:buChar char="•"/>
            </a:pPr>
            <a:endParaRPr lang="es-CO"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Para Linux, están disponibles múltiples distribuciones y están soportadas en imágenes oficiales de .NET en Docker (como Debian). </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1463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1D0AF59-99C3-4251-AB9A-C966C6AD44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1855405F-37A2-4869-9154-F8BE3BECE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A80138A2-155F-423D-8EBC-BCBC375CED02}"/>
              </a:ext>
            </a:extLst>
          </p:cNvPr>
          <p:cNvPicPr>
            <a:picLocks noChangeAspect="1"/>
          </p:cNvPicPr>
          <p:nvPr/>
        </p:nvPicPr>
        <p:blipFill>
          <a:blip r:embed="rId3"/>
          <a:stretch>
            <a:fillRect/>
          </a:stretch>
        </p:blipFill>
        <p:spPr>
          <a:xfrm>
            <a:off x="643467" y="1193462"/>
            <a:ext cx="10905066" cy="4471076"/>
          </a:xfrm>
          <a:prstGeom prst="rect">
            <a:avLst/>
          </a:prstGeom>
        </p:spPr>
      </p:pic>
    </p:spTree>
    <p:extLst>
      <p:ext uri="{BB962C8B-B14F-4D97-AF65-F5344CB8AC3E}">
        <p14:creationId xmlns:p14="http://schemas.microsoft.com/office/powerpoint/2010/main" val="35562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Definiendo la arquitectura de aplicaciones basadas en Contenedores y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27384"/>
            <a:ext cx="10672997" cy="1815882"/>
          </a:xfrm>
          <a:prstGeom prst="rect">
            <a:avLst/>
          </a:prstGeom>
          <a:noFill/>
        </p:spPr>
        <p:txBody>
          <a:bodyPr wrap="square" rtlCol="0">
            <a:spAutoFit/>
          </a:bodyPr>
          <a:lstStyle/>
          <a:p>
            <a:r>
              <a:rPr lang="es-MX" sz="2800" dirty="0">
                <a:latin typeface="Segoe UI" panose="020B0502040204020203" pitchFamily="34" charset="0"/>
                <a:cs typeface="Segoe UI" panose="020B0502040204020203" pitchFamily="34" charset="0"/>
              </a:rPr>
              <a:t>Los microservicios ofrecen grandes beneficios, pero también plantean enormes desafíos. Los patrones de arquitectura de microservicios son los pilares fundamentales para crear aplicaciones basadas en microservicios</a:t>
            </a:r>
            <a:endParaRPr lang="es-CO"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5331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1.bp.blogspot.com/-gWUae-govrc/WqqXS5eWwuI/AAAAAAABWso/9pit_ImYFdg87FlFeK-ZBPuoj8H9N9UMACLcBGAs/s1600/microservicios-1024x535.png">
            <a:extLst>
              <a:ext uri="{FF2B5EF4-FFF2-40B4-BE49-F238E27FC236}">
                <a16:creationId xmlns:a16="http://schemas.microsoft.com/office/drawing/2014/main" id="{762843C5-4A31-4DB9-AFE8-B3C1BB4AC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3" r="5647"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401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4F33F6FE-9C53-425B-8423-86695471E962}"/>
              </a:ext>
            </a:extLst>
          </p:cNvPr>
          <p:cNvPicPr>
            <a:picLocks noChangeAspect="1"/>
          </p:cNvPicPr>
          <p:nvPr/>
        </p:nvPicPr>
        <p:blipFill>
          <a:blip r:embed="rId3"/>
          <a:stretch>
            <a:fillRect/>
          </a:stretch>
        </p:blipFill>
        <p:spPr>
          <a:xfrm>
            <a:off x="3602948" y="643467"/>
            <a:ext cx="4986103" cy="5571066"/>
          </a:xfrm>
          <a:prstGeom prst="rect">
            <a:avLst/>
          </a:prstGeom>
        </p:spPr>
      </p:pic>
    </p:spTree>
    <p:extLst>
      <p:ext uri="{BB962C8B-B14F-4D97-AF65-F5344CB8AC3E}">
        <p14:creationId xmlns:p14="http://schemas.microsoft.com/office/powerpoint/2010/main" val="196610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B5C4D84B-9BBF-442A-8CAE-87141A569641}"/>
              </a:ext>
            </a:extLst>
          </p:cNvPr>
          <p:cNvPicPr>
            <a:picLocks noChangeAspect="1"/>
          </p:cNvPicPr>
          <p:nvPr/>
        </p:nvPicPr>
        <p:blipFill>
          <a:blip r:embed="rId3"/>
          <a:stretch>
            <a:fillRect/>
          </a:stretch>
        </p:blipFill>
        <p:spPr>
          <a:xfrm>
            <a:off x="3548062" y="971550"/>
            <a:ext cx="5095875" cy="4914900"/>
          </a:xfrm>
          <a:prstGeom prst="rect">
            <a:avLst/>
          </a:prstGeom>
        </p:spPr>
      </p:pic>
    </p:spTree>
    <p:extLst>
      <p:ext uri="{BB962C8B-B14F-4D97-AF65-F5344CB8AC3E}">
        <p14:creationId xmlns:p14="http://schemas.microsoft.com/office/powerpoint/2010/main" val="3750336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2617345"/>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Retos y Soluciones para la gestión de datos distribuidos</a:t>
            </a:r>
          </a:p>
        </p:txBody>
      </p:sp>
    </p:spTree>
    <p:extLst>
      <p:ext uri="{BB962C8B-B14F-4D97-AF65-F5344CB8AC3E}">
        <p14:creationId xmlns:p14="http://schemas.microsoft.com/office/powerpoint/2010/main" val="223113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#1: Cómo definir los límites de cada microservicio</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27384"/>
            <a:ext cx="10672997" cy="954107"/>
          </a:xfrm>
          <a:prstGeom prst="rect">
            <a:avLst/>
          </a:prstGeom>
          <a:noFill/>
        </p:spPr>
        <p:txBody>
          <a:bodyPr wrap="square" rtlCol="0">
            <a:spAutoFit/>
          </a:bodyPr>
          <a:lstStyle/>
          <a:p>
            <a:r>
              <a:rPr lang="es-MX" sz="2800" dirty="0">
                <a:latin typeface="Segoe UI" panose="020B0502040204020203" pitchFamily="34" charset="0"/>
                <a:cs typeface="Segoe UI" panose="020B0502040204020203" pitchFamily="34" charset="0"/>
              </a:rPr>
              <a:t>Se debe intentar identificar las islas de datos desacopladas y los diferentes contextos dentro de la aplicación.</a:t>
            </a:r>
            <a:endParaRPr lang="es-CO" sz="2800" dirty="0">
              <a:latin typeface="Segoe UI" panose="020B0502040204020203" pitchFamily="34" charset="0"/>
              <a:cs typeface="Segoe UI" panose="020B0502040204020203" pitchFamily="34" charset="0"/>
            </a:endParaRPr>
          </a:p>
        </p:txBody>
      </p:sp>
      <p:sp>
        <p:nvSpPr>
          <p:cNvPr id="3" name="Rectángulo 2">
            <a:extLst>
              <a:ext uri="{FF2B5EF4-FFF2-40B4-BE49-F238E27FC236}">
                <a16:creationId xmlns:a16="http://schemas.microsoft.com/office/drawing/2014/main" id="{9A6D9E48-39B2-459E-8F98-B25998C07D41}"/>
              </a:ext>
            </a:extLst>
          </p:cNvPr>
          <p:cNvSpPr/>
          <p:nvPr/>
        </p:nvSpPr>
        <p:spPr>
          <a:xfrm>
            <a:off x="1588957" y="4211519"/>
            <a:ext cx="8919148" cy="1200329"/>
          </a:xfrm>
          <a:prstGeom prst="rect">
            <a:avLst/>
          </a:prstGeom>
        </p:spPr>
        <p:txBody>
          <a:bodyPr wrap="square">
            <a:spAutoFit/>
          </a:bodyPr>
          <a:lstStyle/>
          <a:p>
            <a:pPr algn="ctr"/>
            <a:r>
              <a:rPr lang="es-CO" sz="2400" dirty="0">
                <a:solidFill>
                  <a:schemeClr val="bg1">
                    <a:lumMod val="50000"/>
                  </a:schemeClr>
                </a:solidFill>
              </a:rPr>
              <a:t>“un </a:t>
            </a:r>
            <a:r>
              <a:rPr lang="es-CO" sz="2400" b="1" dirty="0">
                <a:solidFill>
                  <a:schemeClr val="bg1">
                    <a:lumMod val="50000"/>
                  </a:schemeClr>
                </a:solidFill>
              </a:rPr>
              <a:t>Usuario</a:t>
            </a:r>
            <a:r>
              <a:rPr lang="es-CO" sz="2400" dirty="0">
                <a:solidFill>
                  <a:schemeClr val="bg1">
                    <a:lumMod val="50000"/>
                  </a:schemeClr>
                </a:solidFill>
              </a:rPr>
              <a:t> puede referirse a un usuario en el contexto de identidad o membresía, a un cliente en el contexto de </a:t>
            </a:r>
            <a:r>
              <a:rPr lang="es-CO" sz="2400" b="1" dirty="0">
                <a:solidFill>
                  <a:schemeClr val="bg1">
                    <a:lumMod val="50000"/>
                  </a:schemeClr>
                </a:solidFill>
              </a:rPr>
              <a:t>CRM</a:t>
            </a:r>
            <a:r>
              <a:rPr lang="es-CO" sz="2400" dirty="0">
                <a:solidFill>
                  <a:schemeClr val="bg1">
                    <a:lumMod val="50000"/>
                  </a:schemeClr>
                </a:solidFill>
              </a:rPr>
              <a:t>, a un comprador en el contexto de pedidos y así sucesivamente”</a:t>
            </a:r>
          </a:p>
        </p:txBody>
      </p:sp>
    </p:spTree>
    <p:extLst>
      <p:ext uri="{BB962C8B-B14F-4D97-AF65-F5344CB8AC3E}">
        <p14:creationId xmlns:p14="http://schemas.microsoft.com/office/powerpoint/2010/main" val="789719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#2: Cómo crear consultas que recuperan datos de varios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483128"/>
            <a:ext cx="10672997" cy="1015663"/>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Tenga en cuenta que esta base de datos centralizada, se usará sólo para consultas e informes que no necesitan datos en tiempo real. Las actualizaciones y transacciones originales, como su fuente original, tienen que estar en las bases de datos de los microservicios</a:t>
            </a:r>
            <a:endParaRPr lang="es-CO" sz="2000" dirty="0">
              <a:latin typeface="Segoe UI" panose="020B0502040204020203" pitchFamily="34" charset="0"/>
              <a:cs typeface="Segoe UI" panose="020B0502040204020203" pitchFamily="34" charset="0"/>
            </a:endParaRPr>
          </a:p>
        </p:txBody>
      </p:sp>
      <p:sp>
        <p:nvSpPr>
          <p:cNvPr id="4" name="Rectángulo 3">
            <a:extLst>
              <a:ext uri="{FF2B5EF4-FFF2-40B4-BE49-F238E27FC236}">
                <a16:creationId xmlns:a16="http://schemas.microsoft.com/office/drawing/2014/main" id="{43C9098D-4455-47BE-8244-34236739D363}"/>
              </a:ext>
            </a:extLst>
          </p:cNvPr>
          <p:cNvSpPr/>
          <p:nvPr/>
        </p:nvSpPr>
        <p:spPr>
          <a:xfrm>
            <a:off x="4044068" y="4031637"/>
            <a:ext cx="2080506" cy="2246769"/>
          </a:xfrm>
          <a:prstGeom prst="rect">
            <a:avLst/>
          </a:prstGeom>
        </p:spPr>
        <p:txBody>
          <a:bodyPr wrap="none">
            <a:spAutoFit/>
          </a:bodyPr>
          <a:lstStyle/>
          <a:p>
            <a:r>
              <a:rPr lang="es-MX" sz="2800" b="1" dirty="0"/>
              <a:t>API Gateway</a:t>
            </a:r>
          </a:p>
          <a:p>
            <a:r>
              <a:rPr lang="es-MX" sz="2800" b="1" dirty="0"/>
              <a:t>CQRS</a:t>
            </a:r>
          </a:p>
          <a:p>
            <a:r>
              <a:rPr lang="es-MX" sz="2800" b="1" dirty="0"/>
              <a:t>Datos fríos</a:t>
            </a:r>
          </a:p>
          <a:p>
            <a:endParaRPr lang="es-MX" sz="2800" b="1" dirty="0"/>
          </a:p>
          <a:p>
            <a:endParaRPr lang="es-CO" sz="2800" dirty="0"/>
          </a:p>
        </p:txBody>
      </p:sp>
    </p:spTree>
    <p:extLst>
      <p:ext uri="{BB962C8B-B14F-4D97-AF65-F5344CB8AC3E}">
        <p14:creationId xmlns:p14="http://schemas.microsoft.com/office/powerpoint/2010/main" val="3018810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Ecosistemas </a:t>
            </a:r>
          </a:p>
        </p:txBody>
      </p:sp>
      <p:sp>
        <p:nvSpPr>
          <p:cNvPr id="3" name="CuadroTexto 2">
            <a:extLst>
              <a:ext uri="{FF2B5EF4-FFF2-40B4-BE49-F238E27FC236}">
                <a16:creationId xmlns:a16="http://schemas.microsoft.com/office/drawing/2014/main" id="{A7BAEA31-82E3-4A49-9050-FE3014BF0198}"/>
              </a:ext>
            </a:extLst>
          </p:cNvPr>
          <p:cNvSpPr txBox="1"/>
          <p:nvPr/>
        </p:nvSpPr>
        <p:spPr>
          <a:xfrm>
            <a:off x="574305" y="2353455"/>
            <a:ext cx="11100539" cy="523220"/>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Microsoft ha diseñado diferentes contenedores para Windows y Linux</a:t>
            </a:r>
          </a:p>
        </p:txBody>
      </p:sp>
      <p:sp>
        <p:nvSpPr>
          <p:cNvPr id="4" name="CuadroTexto 3">
            <a:extLst>
              <a:ext uri="{FF2B5EF4-FFF2-40B4-BE49-F238E27FC236}">
                <a16:creationId xmlns:a16="http://schemas.microsoft.com/office/drawing/2014/main" id="{5169310B-0E02-49B8-A0A2-895F55287AF2}"/>
              </a:ext>
            </a:extLst>
          </p:cNvPr>
          <p:cNvSpPr txBox="1"/>
          <p:nvPr/>
        </p:nvSpPr>
        <p:spPr>
          <a:xfrm>
            <a:off x="1758528" y="3875229"/>
            <a:ext cx="3956532" cy="523220"/>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Azure </a:t>
            </a:r>
            <a:r>
              <a:rPr lang="es-CO" sz="2800" dirty="0" err="1">
                <a:latin typeface="Segoe UI" panose="020B0502040204020203" pitchFamily="34" charset="0"/>
                <a:cs typeface="Segoe UI" panose="020B0502040204020203" pitchFamily="34" charset="0"/>
              </a:rPr>
              <a:t>Container</a:t>
            </a:r>
            <a:r>
              <a:rPr lang="es-CO" sz="2800" dirty="0">
                <a:latin typeface="Segoe UI" panose="020B0502040204020203" pitchFamily="34" charset="0"/>
                <a:cs typeface="Segoe UI" panose="020B0502040204020203" pitchFamily="34" charset="0"/>
              </a:rPr>
              <a:t> </a:t>
            </a:r>
            <a:r>
              <a:rPr lang="es-CO" sz="2800" dirty="0" err="1">
                <a:latin typeface="Segoe UI" panose="020B0502040204020203" pitchFamily="34" charset="0"/>
                <a:cs typeface="Segoe UI" panose="020B0502040204020203" pitchFamily="34" charset="0"/>
              </a:rPr>
              <a:t>Service</a:t>
            </a:r>
            <a:endParaRPr lang="es-CO" sz="2800" dirty="0">
              <a:latin typeface="Segoe UI" panose="020B0502040204020203" pitchFamily="34" charset="0"/>
              <a:cs typeface="Segoe UI" panose="020B0502040204020203" pitchFamily="34" charset="0"/>
            </a:endParaRPr>
          </a:p>
        </p:txBody>
      </p:sp>
      <p:sp>
        <p:nvSpPr>
          <p:cNvPr id="5" name="CuadroTexto 4">
            <a:extLst>
              <a:ext uri="{FF2B5EF4-FFF2-40B4-BE49-F238E27FC236}">
                <a16:creationId xmlns:a16="http://schemas.microsoft.com/office/drawing/2014/main" id="{61E44972-241B-4537-A0F4-994CE1BEC529}"/>
              </a:ext>
            </a:extLst>
          </p:cNvPr>
          <p:cNvSpPr txBox="1"/>
          <p:nvPr/>
        </p:nvSpPr>
        <p:spPr>
          <a:xfrm>
            <a:off x="6303046" y="3875229"/>
            <a:ext cx="3345275" cy="523220"/>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Azure </a:t>
            </a:r>
            <a:r>
              <a:rPr lang="es-CO" sz="2800" dirty="0" err="1">
                <a:latin typeface="Segoe UI" panose="020B0502040204020203" pitchFamily="34" charset="0"/>
                <a:cs typeface="Segoe UI" panose="020B0502040204020203" pitchFamily="34" charset="0"/>
              </a:rPr>
              <a:t>Service</a:t>
            </a:r>
            <a:r>
              <a:rPr lang="es-CO" sz="2800" dirty="0">
                <a:latin typeface="Segoe UI" panose="020B0502040204020203" pitchFamily="34" charset="0"/>
                <a:cs typeface="Segoe UI" panose="020B0502040204020203" pitchFamily="34" charset="0"/>
              </a:rPr>
              <a:t> </a:t>
            </a:r>
            <a:r>
              <a:rPr lang="es-CO" sz="2800" dirty="0" err="1">
                <a:latin typeface="Segoe UI" panose="020B0502040204020203" pitchFamily="34" charset="0"/>
                <a:cs typeface="Segoe UI" panose="020B0502040204020203" pitchFamily="34" charset="0"/>
              </a:rPr>
              <a:t>Fabric</a:t>
            </a:r>
            <a:endParaRPr lang="es-CO"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60830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#3: Cómo lograr consistencia entre múltiples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483128"/>
            <a:ext cx="10672997" cy="707886"/>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los datos de cada microservicio deben ser privados y sólo se debe poder acceder a ellos usando el API del microservicio</a:t>
            </a:r>
            <a:endParaRPr lang="es-CO" sz="2000" dirty="0">
              <a:latin typeface="Segoe UI" panose="020B0502040204020203" pitchFamily="34" charset="0"/>
              <a:cs typeface="Segoe UI" panose="020B0502040204020203" pitchFamily="34" charset="0"/>
            </a:endParaRPr>
          </a:p>
        </p:txBody>
      </p:sp>
      <p:pic>
        <p:nvPicPr>
          <p:cNvPr id="3" name="Imagen 2">
            <a:extLst>
              <a:ext uri="{FF2B5EF4-FFF2-40B4-BE49-F238E27FC236}">
                <a16:creationId xmlns:a16="http://schemas.microsoft.com/office/drawing/2014/main" id="{8AE079B5-2A69-47C7-B89B-A76E1805DE24}"/>
              </a:ext>
            </a:extLst>
          </p:cNvPr>
          <p:cNvPicPr>
            <a:picLocks noChangeAspect="1"/>
          </p:cNvPicPr>
          <p:nvPr/>
        </p:nvPicPr>
        <p:blipFill>
          <a:blip r:embed="rId3"/>
          <a:stretch>
            <a:fillRect/>
          </a:stretch>
        </p:blipFill>
        <p:spPr>
          <a:xfrm>
            <a:off x="3068416" y="3357866"/>
            <a:ext cx="6112316" cy="3328840"/>
          </a:xfrm>
          <a:prstGeom prst="rect">
            <a:avLst/>
          </a:prstGeom>
        </p:spPr>
      </p:pic>
    </p:spTree>
    <p:extLst>
      <p:ext uri="{BB962C8B-B14F-4D97-AF65-F5344CB8AC3E}">
        <p14:creationId xmlns:p14="http://schemas.microsoft.com/office/powerpoint/2010/main" val="439492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#4: Cómo diseñar comunicaciones a través de los límites de los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97616"/>
            <a:ext cx="10672997" cy="400110"/>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La comunicación a través de los límites de los microservicios es un verdadero desafío</a:t>
            </a:r>
            <a:endParaRPr lang="es-CO" sz="2000" dirty="0">
              <a:latin typeface="Segoe UI" panose="020B0502040204020203" pitchFamily="34" charset="0"/>
              <a:cs typeface="Segoe UI" panose="020B0502040204020203" pitchFamily="34" charset="0"/>
            </a:endParaRPr>
          </a:p>
        </p:txBody>
      </p:sp>
      <p:sp>
        <p:nvSpPr>
          <p:cNvPr id="4" name="Rectángulo 3">
            <a:extLst>
              <a:ext uri="{FF2B5EF4-FFF2-40B4-BE49-F238E27FC236}">
                <a16:creationId xmlns:a16="http://schemas.microsoft.com/office/drawing/2014/main" id="{690E423E-D2F0-4AEE-8AFB-EE29F9BF9257}"/>
              </a:ext>
            </a:extLst>
          </p:cNvPr>
          <p:cNvSpPr/>
          <p:nvPr/>
        </p:nvSpPr>
        <p:spPr>
          <a:xfrm>
            <a:off x="788076" y="3145146"/>
            <a:ext cx="11080074" cy="400110"/>
          </a:xfrm>
          <a:prstGeom prst="rect">
            <a:avLst/>
          </a:prstGeom>
          <a:noFill/>
        </p:spPr>
        <p:txBody>
          <a:bodyPr wrap="square" rtlCol="0">
            <a:spAutoFit/>
          </a:bodyPr>
          <a:lstStyle/>
          <a:p>
            <a:r>
              <a:rPr lang="es-CO" sz="2000" dirty="0">
                <a:latin typeface="Segoe UI" panose="020B0502040204020203" pitchFamily="34" charset="0"/>
                <a:cs typeface="Segoe UI" panose="020B0502040204020203" pitchFamily="34" charset="0"/>
              </a:rPr>
              <a:t>La comunicación no se refiere a qué protocolo usar (HTTP y REST, AMQP, mensajes, etc.)</a:t>
            </a:r>
          </a:p>
        </p:txBody>
      </p:sp>
      <p:sp>
        <p:nvSpPr>
          <p:cNvPr id="6" name="Rectángulo 5">
            <a:extLst>
              <a:ext uri="{FF2B5EF4-FFF2-40B4-BE49-F238E27FC236}">
                <a16:creationId xmlns:a16="http://schemas.microsoft.com/office/drawing/2014/main" id="{CF8CAE6F-864E-41FD-9FF9-87D00B900C71}"/>
              </a:ext>
            </a:extLst>
          </p:cNvPr>
          <p:cNvSpPr/>
          <p:nvPr/>
        </p:nvSpPr>
        <p:spPr>
          <a:xfrm>
            <a:off x="788076" y="3793985"/>
            <a:ext cx="10334626" cy="707886"/>
          </a:xfrm>
          <a:prstGeom prst="rect">
            <a:avLst/>
          </a:prstGeom>
          <a:noFill/>
        </p:spPr>
        <p:txBody>
          <a:bodyPr wrap="square" rtlCol="0">
            <a:spAutoFit/>
          </a:bodyPr>
          <a:lstStyle/>
          <a:p>
            <a:r>
              <a:rPr lang="es-CO" sz="2000" dirty="0">
                <a:latin typeface="Segoe UI" panose="020B0502040204020203" pitchFamily="34" charset="0"/>
                <a:cs typeface="Segoe UI" panose="020B0502040204020203" pitchFamily="34" charset="0"/>
              </a:rPr>
              <a:t>Un enfoque popular es implementar microservicios basados en HTTP (REST), debido a su simplicidad</a:t>
            </a:r>
          </a:p>
        </p:txBody>
      </p:sp>
    </p:spTree>
    <p:extLst>
      <p:ext uri="{BB962C8B-B14F-4D97-AF65-F5344CB8AC3E}">
        <p14:creationId xmlns:p14="http://schemas.microsoft.com/office/powerpoint/2010/main" val="345798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Problemas de uso encadenado peticiones REST</a:t>
            </a:r>
          </a:p>
        </p:txBody>
      </p:sp>
      <p:sp>
        <p:nvSpPr>
          <p:cNvPr id="7" name="CuadroTexto 6">
            <a:extLst>
              <a:ext uri="{FF2B5EF4-FFF2-40B4-BE49-F238E27FC236}">
                <a16:creationId xmlns:a16="http://schemas.microsoft.com/office/drawing/2014/main" id="{4A0C49B0-B58A-4A33-AD41-BD1776906030}"/>
              </a:ext>
            </a:extLst>
          </p:cNvPr>
          <p:cNvSpPr txBox="1"/>
          <p:nvPr/>
        </p:nvSpPr>
        <p:spPr>
          <a:xfrm>
            <a:off x="937977" y="1683004"/>
            <a:ext cx="10672997" cy="1384995"/>
          </a:xfrm>
          <a:prstGeom prst="rect">
            <a:avLst/>
          </a:prstGeom>
          <a:noFill/>
        </p:spPr>
        <p:txBody>
          <a:bodyPr wrap="square" rtlCol="0">
            <a:spAutoFit/>
          </a:bodyPr>
          <a:lstStyle/>
          <a:p>
            <a:pPr marL="457200" indent="-457200">
              <a:buFont typeface="Arial" panose="020B0604020202020204" pitchFamily="34" charset="0"/>
              <a:buChar char="•"/>
            </a:pPr>
            <a:r>
              <a:rPr lang="es-MX" sz="2800" dirty="0">
                <a:latin typeface="Segoe UI" panose="020B0502040204020203" pitchFamily="34" charset="0"/>
                <a:cs typeface="Segoe UI" panose="020B0502040204020203" pitchFamily="34" charset="0"/>
              </a:rPr>
              <a:t>Bloqueo y bajo rendimiento</a:t>
            </a:r>
          </a:p>
          <a:p>
            <a:pPr marL="457200" indent="-457200">
              <a:buFont typeface="Arial" panose="020B0604020202020204" pitchFamily="34" charset="0"/>
              <a:buChar char="•"/>
            </a:pPr>
            <a:r>
              <a:rPr lang="es-MX" sz="2800" dirty="0">
                <a:latin typeface="Segoe UI" panose="020B0502040204020203" pitchFamily="34" charset="0"/>
                <a:cs typeface="Segoe UI" panose="020B0502040204020203" pitchFamily="34" charset="0"/>
              </a:rPr>
              <a:t>Acoplamiento de microservicios con HTTP</a:t>
            </a:r>
          </a:p>
          <a:p>
            <a:pPr marL="457200" indent="-457200">
              <a:buFont typeface="Arial" panose="020B0604020202020204" pitchFamily="34" charset="0"/>
              <a:buChar char="•"/>
            </a:pPr>
            <a:r>
              <a:rPr lang="es-MX" sz="2800" dirty="0">
                <a:latin typeface="Segoe UI" panose="020B0502040204020203" pitchFamily="34" charset="0"/>
                <a:cs typeface="Segoe UI" panose="020B0502040204020203" pitchFamily="34" charset="0"/>
              </a:rPr>
              <a:t>Falla en cualquier microservicio</a:t>
            </a:r>
            <a:endParaRPr lang="es-CO"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8638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405E5E2-27E0-4CBC-83C4-BE82A6F304AD}"/>
              </a:ext>
            </a:extLst>
          </p:cNvPr>
          <p:cNvPicPr>
            <a:picLocks noChangeAspect="1"/>
          </p:cNvPicPr>
          <p:nvPr/>
        </p:nvPicPr>
        <p:blipFill>
          <a:blip r:embed="rId3"/>
          <a:stretch>
            <a:fillRect/>
          </a:stretch>
        </p:blipFill>
        <p:spPr>
          <a:xfrm>
            <a:off x="1228725" y="584772"/>
            <a:ext cx="9734550" cy="5238750"/>
          </a:xfrm>
          <a:prstGeom prst="rect">
            <a:avLst/>
          </a:prstGeom>
        </p:spPr>
      </p:pic>
    </p:spTree>
    <p:extLst>
      <p:ext uri="{BB962C8B-B14F-4D97-AF65-F5344CB8AC3E}">
        <p14:creationId xmlns:p14="http://schemas.microsoft.com/office/powerpoint/2010/main" val="3508553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Azure </a:t>
            </a:r>
            <a:r>
              <a:rPr lang="es-CO" sz="4400" dirty="0" err="1">
                <a:solidFill>
                  <a:schemeClr val="accent1">
                    <a:lumMod val="50000"/>
                  </a:schemeClr>
                </a:solidFill>
                <a:latin typeface="Segoe UI Light" panose="020B0502040204020203" pitchFamily="34" charset="0"/>
                <a:cs typeface="Segoe UI Light" panose="020B0502040204020203" pitchFamily="34" charset="0"/>
              </a:rPr>
              <a:t>Container</a:t>
            </a:r>
            <a:r>
              <a:rPr lang="es-CO" sz="4400" dirty="0">
                <a:solidFill>
                  <a:schemeClr val="accent1">
                    <a:lumMod val="50000"/>
                  </a:schemeClr>
                </a:solidFill>
                <a:latin typeface="Segoe UI Light" panose="020B0502040204020203" pitchFamily="34" charset="0"/>
                <a:cs typeface="Segoe UI Light" panose="020B0502040204020203" pitchFamily="34" charset="0"/>
              </a:rPr>
              <a:t> </a:t>
            </a:r>
            <a:r>
              <a:rPr lang="es-CO" sz="4400" dirty="0" err="1">
                <a:solidFill>
                  <a:schemeClr val="accent1">
                    <a:lumMod val="50000"/>
                  </a:schemeClr>
                </a:solidFill>
                <a:latin typeface="Segoe UI Light" panose="020B0502040204020203" pitchFamily="34" charset="0"/>
                <a:cs typeface="Segoe UI Light" panose="020B0502040204020203" pitchFamily="34" charset="0"/>
              </a:rPr>
              <a:t>Service</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486700" cy="830997"/>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Azure </a:t>
            </a:r>
            <a:r>
              <a:rPr lang="es-CO" sz="2800" dirty="0" err="1">
                <a:latin typeface="Segoe UI" panose="020B0502040204020203" pitchFamily="34" charset="0"/>
                <a:cs typeface="Segoe UI" panose="020B0502040204020203" pitchFamily="34" charset="0"/>
              </a:rPr>
              <a:t>Kubernetes</a:t>
            </a:r>
            <a:r>
              <a:rPr lang="es-CO" sz="2800" dirty="0">
                <a:latin typeface="Segoe UI" panose="020B0502040204020203" pitchFamily="34" charset="0"/>
                <a:cs typeface="Segoe UI" panose="020B0502040204020203" pitchFamily="34" charset="0"/>
              </a:rPr>
              <a:t> </a:t>
            </a:r>
            <a:r>
              <a:rPr lang="es-CO" sz="2800" dirty="0" err="1">
                <a:latin typeface="Segoe UI" panose="020B0502040204020203" pitchFamily="34" charset="0"/>
                <a:cs typeface="Segoe UI" panose="020B0502040204020203" pitchFamily="34" charset="0"/>
              </a:rPr>
              <a:t>Service</a:t>
            </a:r>
            <a:r>
              <a:rPr lang="es-CO" sz="2800" dirty="0">
                <a:latin typeface="Segoe UI" panose="020B0502040204020203" pitchFamily="34" charset="0"/>
                <a:cs typeface="Segoe UI" panose="020B0502040204020203" pitchFamily="34" charset="0"/>
              </a:rPr>
              <a:t> (AKS): </a:t>
            </a:r>
          </a:p>
          <a:p>
            <a:r>
              <a:rPr lang="es-CO" sz="2000" dirty="0">
                <a:latin typeface="Segoe UI" panose="020B0502040204020203" pitchFamily="34" charset="0"/>
                <a:cs typeface="Segoe UI" panose="020B0502040204020203" pitchFamily="34" charset="0"/>
              </a:rPr>
              <a:t>Servicio de orquestación de contenedores de </a:t>
            </a:r>
            <a:r>
              <a:rPr lang="es-CO" sz="2000" dirty="0" err="1">
                <a:latin typeface="Segoe UI" panose="020B0502040204020203" pitchFamily="34" charset="0"/>
                <a:cs typeface="Segoe UI" panose="020B0502040204020203" pitchFamily="34" charset="0"/>
              </a:rPr>
              <a:t>Kubernetes</a:t>
            </a:r>
            <a:r>
              <a:rPr lang="es-CO" sz="2000" dirty="0">
                <a:latin typeface="Segoe UI" panose="020B0502040204020203" pitchFamily="34" charset="0"/>
                <a:cs typeface="Segoe UI" panose="020B0502040204020203" pitchFamily="34" charset="0"/>
              </a:rPr>
              <a:t> totalmente administrado</a:t>
            </a:r>
          </a:p>
        </p:txBody>
      </p:sp>
      <p:sp>
        <p:nvSpPr>
          <p:cNvPr id="13" name="CuadroTexto 12">
            <a:extLst>
              <a:ext uri="{FF2B5EF4-FFF2-40B4-BE49-F238E27FC236}">
                <a16:creationId xmlns:a16="http://schemas.microsoft.com/office/drawing/2014/main" id="{FBD8F0A0-DE76-457F-A807-A47686114601}"/>
              </a:ext>
            </a:extLst>
          </p:cNvPr>
          <p:cNvSpPr txBox="1"/>
          <p:nvPr/>
        </p:nvSpPr>
        <p:spPr>
          <a:xfrm>
            <a:off x="1248863" y="3454341"/>
            <a:ext cx="9978770" cy="1015663"/>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Eliminar la carga de las operaciones en curso y las de mantenimiento mediante el aprovisionamiento, actualización y escalado de los recursos a petición, sin tener que desconectar las aplicaciones.</a:t>
            </a:r>
            <a:endParaRPr lang="es-CO"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786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Azure </a:t>
            </a:r>
            <a:r>
              <a:rPr lang="es-CO" sz="4400" dirty="0" err="1">
                <a:solidFill>
                  <a:schemeClr val="accent1">
                    <a:lumMod val="50000"/>
                  </a:schemeClr>
                </a:solidFill>
                <a:latin typeface="Segoe UI Light" panose="020B0502040204020203" pitchFamily="34" charset="0"/>
                <a:cs typeface="Segoe UI Light" panose="020B0502040204020203" pitchFamily="34" charset="0"/>
              </a:rPr>
              <a:t>Service</a:t>
            </a:r>
            <a:r>
              <a:rPr lang="es-CO" sz="4400" dirty="0">
                <a:solidFill>
                  <a:schemeClr val="accent1">
                    <a:lumMod val="50000"/>
                  </a:schemeClr>
                </a:solidFill>
                <a:latin typeface="Segoe UI Light" panose="020B0502040204020203" pitchFamily="34" charset="0"/>
                <a:cs typeface="Segoe UI Light" panose="020B0502040204020203" pitchFamily="34" charset="0"/>
              </a:rPr>
              <a:t> </a:t>
            </a:r>
            <a:r>
              <a:rPr lang="es-CO" sz="4400" dirty="0" err="1">
                <a:solidFill>
                  <a:schemeClr val="accent1">
                    <a:lumMod val="50000"/>
                  </a:schemeClr>
                </a:solidFill>
                <a:latin typeface="Segoe UI Light" panose="020B0502040204020203" pitchFamily="34" charset="0"/>
                <a:cs typeface="Segoe UI Light" panose="020B0502040204020203" pitchFamily="34" charset="0"/>
              </a:rPr>
              <a:t>Fabric</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1446550"/>
          </a:xfrm>
          <a:prstGeom prst="rect">
            <a:avLst/>
          </a:prstGeom>
          <a:noFill/>
        </p:spPr>
        <p:txBody>
          <a:bodyPr wrap="square" rtlCol="0">
            <a:spAutoFit/>
          </a:bodyPr>
          <a:lstStyle/>
          <a:p>
            <a:r>
              <a:rPr lang="es-MX" sz="2800" dirty="0">
                <a:latin typeface="Segoe UI" panose="020B0502040204020203" pitchFamily="34" charset="0"/>
                <a:cs typeface="Segoe UI" panose="020B0502040204020203" pitchFamily="34" charset="0"/>
              </a:rPr>
              <a:t>plataforma probada para aplicaciones críticas:</a:t>
            </a:r>
          </a:p>
          <a:p>
            <a:r>
              <a:rPr lang="es-MX" sz="2000" dirty="0">
                <a:latin typeface="Segoe UI" panose="020B0502040204020203" pitchFamily="34" charset="0"/>
                <a:cs typeface="Segoe UI" panose="020B0502040204020203" pitchFamily="34" charset="0"/>
              </a:rPr>
              <a:t>crear aplicaciones y lógica empresarial, y deje que Azure solucione los complejos problemas que conllevan los sistemas distribuidos, como la confiabilidad, la escalabilidad, la administración y la latencia.</a:t>
            </a:r>
            <a:endParaRPr lang="es-CO" sz="2000" dirty="0">
              <a:latin typeface="Segoe UI" panose="020B0502040204020203" pitchFamily="34" charset="0"/>
              <a:cs typeface="Segoe UI" panose="020B0502040204020203" pitchFamily="34" charset="0"/>
            </a:endParaRPr>
          </a:p>
        </p:txBody>
      </p:sp>
      <p:sp>
        <p:nvSpPr>
          <p:cNvPr id="13" name="CuadroTexto 12">
            <a:extLst>
              <a:ext uri="{FF2B5EF4-FFF2-40B4-BE49-F238E27FC236}">
                <a16:creationId xmlns:a16="http://schemas.microsoft.com/office/drawing/2014/main" id="{FBD8F0A0-DE76-457F-A807-A47686114601}"/>
              </a:ext>
            </a:extLst>
          </p:cNvPr>
          <p:cNvSpPr txBox="1"/>
          <p:nvPr/>
        </p:nvSpPr>
        <p:spPr>
          <a:xfrm>
            <a:off x="1248863" y="4263809"/>
            <a:ext cx="9978770" cy="1015663"/>
          </a:xfrm>
          <a:prstGeom prst="rect">
            <a:avLst/>
          </a:prstGeom>
          <a:noFill/>
        </p:spPr>
        <p:txBody>
          <a:bodyPr wrap="square" rtlCol="0">
            <a:spAutoFit/>
          </a:bodyPr>
          <a:lstStyle/>
          <a:p>
            <a:r>
              <a:rPr lang="es-MX" sz="2000" dirty="0" err="1">
                <a:latin typeface="Segoe UI" panose="020B0502040204020203" pitchFamily="34" charset="0"/>
                <a:cs typeface="Segoe UI" panose="020B0502040204020203" pitchFamily="34" charset="0"/>
              </a:rPr>
              <a:t>Service</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Fabric</a:t>
            </a:r>
            <a:r>
              <a:rPr lang="es-MX" sz="2000" dirty="0">
                <a:latin typeface="Segoe UI" panose="020B0502040204020203" pitchFamily="34" charset="0"/>
                <a:cs typeface="Segoe UI" panose="020B0502040204020203" pitchFamily="34" charset="0"/>
              </a:rPr>
              <a:t> es la tecnología base que sustenta la infraestructura principal de Azure y otros servicios de Microsoft, como Skype Empresarial, Intune, Azure </a:t>
            </a:r>
            <a:r>
              <a:rPr lang="es-MX" sz="2000" dirty="0" err="1">
                <a:latin typeface="Segoe UI" panose="020B0502040204020203" pitchFamily="34" charset="0"/>
                <a:cs typeface="Segoe UI" panose="020B0502040204020203" pitchFamily="34" charset="0"/>
              </a:rPr>
              <a:t>Event</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Hubs</a:t>
            </a:r>
            <a:r>
              <a:rPr lang="es-MX" sz="2000" dirty="0">
                <a:latin typeface="Segoe UI" panose="020B0502040204020203" pitchFamily="34" charset="0"/>
                <a:cs typeface="Segoe UI" panose="020B0502040204020203" pitchFamily="34" charset="0"/>
              </a:rPr>
              <a:t>, Azure Data Factory, Azure Cosmos DB, Azure SQL </a:t>
            </a:r>
            <a:r>
              <a:rPr lang="es-MX" sz="2000" dirty="0" err="1">
                <a:latin typeface="Segoe UI" panose="020B0502040204020203" pitchFamily="34" charset="0"/>
                <a:cs typeface="Segoe UI" panose="020B0502040204020203" pitchFamily="34" charset="0"/>
              </a:rPr>
              <a:t>Database</a:t>
            </a:r>
            <a:r>
              <a:rPr lang="es-MX" sz="2000" dirty="0">
                <a:latin typeface="Segoe UI" panose="020B0502040204020203" pitchFamily="34" charset="0"/>
                <a:cs typeface="Segoe UI" panose="020B0502040204020203" pitchFamily="34" charset="0"/>
              </a:rPr>
              <a:t>, Dynamics 365 y Cortana. </a:t>
            </a:r>
            <a:endParaRPr lang="es-CO"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6323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Azure </a:t>
            </a:r>
            <a:r>
              <a:rPr lang="es-CO" sz="4400" dirty="0" err="1">
                <a:solidFill>
                  <a:schemeClr val="accent1">
                    <a:lumMod val="50000"/>
                  </a:schemeClr>
                </a:solidFill>
                <a:latin typeface="Segoe UI Light" panose="020B0502040204020203" pitchFamily="34" charset="0"/>
                <a:cs typeface="Segoe UI Light" panose="020B0502040204020203" pitchFamily="34" charset="0"/>
              </a:rPr>
              <a:t>Service</a:t>
            </a:r>
            <a:r>
              <a:rPr lang="es-CO" sz="4400" dirty="0">
                <a:solidFill>
                  <a:schemeClr val="accent1">
                    <a:lumMod val="50000"/>
                  </a:schemeClr>
                </a:solidFill>
                <a:latin typeface="Segoe UI Light" panose="020B0502040204020203" pitchFamily="34" charset="0"/>
                <a:cs typeface="Segoe UI Light" panose="020B0502040204020203" pitchFamily="34" charset="0"/>
              </a:rPr>
              <a:t> </a:t>
            </a:r>
            <a:r>
              <a:rPr lang="es-CO" sz="4400" dirty="0" err="1">
                <a:solidFill>
                  <a:schemeClr val="accent1">
                    <a:lumMod val="50000"/>
                  </a:schemeClr>
                </a:solidFill>
                <a:latin typeface="Segoe UI Light" panose="020B0502040204020203" pitchFamily="34" charset="0"/>
                <a:cs typeface="Segoe UI Light" panose="020B0502040204020203" pitchFamily="34" charset="0"/>
              </a:rPr>
              <a:t>Fabric</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pic>
        <p:nvPicPr>
          <p:cNvPr id="4" name="Azure-Service-Fabric_high">
            <a:hlinkClick r:id="" action="ppaction://media"/>
            <a:extLst>
              <a:ext uri="{FF2B5EF4-FFF2-40B4-BE49-F238E27FC236}">
                <a16:creationId xmlns:a16="http://schemas.microsoft.com/office/drawing/2014/main" id="{9923B9D7-AD04-409F-B21B-75C14F5C34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4577" y="1093291"/>
            <a:ext cx="10568066" cy="4809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56782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99AE2756-0FC4-4155-83E7-58AAAB63E75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47AB924-1B87-43FC-B7C7-B112D5C51A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527538" y="4756638"/>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Lideres de industria</a:t>
            </a:r>
          </a:p>
        </p:txBody>
      </p:sp>
      <p:pic>
        <p:nvPicPr>
          <p:cNvPr id="11" name="Imagen 10">
            <a:extLst>
              <a:ext uri="{FF2B5EF4-FFF2-40B4-BE49-F238E27FC236}">
                <a16:creationId xmlns:a16="http://schemas.microsoft.com/office/drawing/2014/main" id="{E51ECBA0-B1E6-4F4D-B94F-AAEE19787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820692"/>
            <a:ext cx="3425609" cy="2971715"/>
          </a:xfrm>
          <a:prstGeom prst="rect">
            <a:avLst/>
          </a:prstGeom>
        </p:spPr>
      </p:pic>
      <p:pic>
        <p:nvPicPr>
          <p:cNvPr id="7" name="Imagen 6">
            <a:extLst>
              <a:ext uri="{FF2B5EF4-FFF2-40B4-BE49-F238E27FC236}">
                <a16:creationId xmlns:a16="http://schemas.microsoft.com/office/drawing/2014/main" id="{F72F656A-0DE4-4FD0-86B5-F6726C04B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5729" y="864554"/>
            <a:ext cx="3433324" cy="2883991"/>
          </a:xfrm>
          <a:prstGeom prst="rect">
            <a:avLst/>
          </a:prstGeom>
        </p:spPr>
      </p:pic>
      <p:cxnSp>
        <p:nvCxnSpPr>
          <p:cNvPr id="20" name="Straight Connector 19">
            <a:extLst>
              <a:ext uri="{FF2B5EF4-FFF2-40B4-BE49-F238E27FC236}">
                <a16:creationId xmlns:a16="http://schemas.microsoft.com/office/drawing/2014/main" id="{818DC98F-4057-4645-B948-F604F39A9CF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F1345291-7482-48A7-B987-A164EE4AC9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9725" y="616905"/>
            <a:ext cx="3423916" cy="3423916"/>
          </a:xfrm>
          <a:prstGeom prst="rect">
            <a:avLst/>
          </a:prstGeom>
        </p:spPr>
      </p:pic>
      <p:cxnSp>
        <p:nvCxnSpPr>
          <p:cNvPr id="22" name="Straight Connector 21">
            <a:extLst>
              <a:ext uri="{FF2B5EF4-FFF2-40B4-BE49-F238E27FC236}">
                <a16:creationId xmlns:a16="http://schemas.microsoft.com/office/drawing/2014/main" id="{DAD2B705-4A9B-408D-AA80-4F41045E09D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514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2F6364A-B358-4BEE-B158-0734D2C938D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a:solidFill>
              <a:srgbClr val="17C2F0"/>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1255649F-2EB7-4651-AC34-360A98177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860" y="1594722"/>
            <a:ext cx="7009396" cy="3662409"/>
          </a:xfrm>
          <a:prstGeom prst="rect">
            <a:avLst/>
          </a:prstGeom>
        </p:spPr>
      </p:pic>
      <p:sp>
        <p:nvSpPr>
          <p:cNvPr id="5" name="CuadroTexto 4">
            <a:extLst>
              <a:ext uri="{FF2B5EF4-FFF2-40B4-BE49-F238E27FC236}">
                <a16:creationId xmlns:a16="http://schemas.microsoft.com/office/drawing/2014/main" id="{056D03E5-254F-4769-B86F-57367267F775}"/>
              </a:ext>
            </a:extLst>
          </p:cNvPr>
          <p:cNvSpPr txBox="1"/>
          <p:nvPr/>
        </p:nvSpPr>
        <p:spPr>
          <a:xfrm>
            <a:off x="394425" y="1433834"/>
            <a:ext cx="3158246" cy="3108543"/>
          </a:xfrm>
          <a:prstGeom prst="rect">
            <a:avLst/>
          </a:prstGeom>
          <a:noFill/>
        </p:spPr>
        <p:txBody>
          <a:bodyPr wrap="square" rtlCol="0">
            <a:spAutoFit/>
          </a:bodyPr>
          <a:lstStyle/>
          <a:p>
            <a:r>
              <a:rPr lang="es-CO" sz="2800" dirty="0">
                <a:latin typeface="Segoe UI" panose="020B0502040204020203" pitchFamily="34" charset="0"/>
                <a:cs typeface="Segoe UI" panose="020B0502040204020203" pitchFamily="34" charset="0"/>
              </a:rPr>
              <a:t>Docker: </a:t>
            </a:r>
          </a:p>
          <a:p>
            <a:endParaRPr lang="es-CO" sz="2800" dirty="0">
              <a:latin typeface="Segoe UI" panose="020B0502040204020203" pitchFamily="34" charset="0"/>
              <a:cs typeface="Segoe UI" panose="020B0502040204020203" pitchFamily="34" charset="0"/>
            </a:endParaRPr>
          </a:p>
          <a:p>
            <a:r>
              <a:rPr lang="es-MX" sz="2000" dirty="0">
                <a:latin typeface="Segoe UI" panose="020B0502040204020203" pitchFamily="34" charset="0"/>
                <a:cs typeface="Segoe UI" panose="020B0502040204020203" pitchFamily="34" charset="0"/>
              </a:rPr>
              <a:t>Estándar en la industria de contenedores, siendo soportado por las empresas más significativas en los ecosistemas de Windows y Linux</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429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E5033E0-7C4C-40C8-B5B5-029E450C455B}"/>
              </a:ext>
            </a:extLst>
          </p:cNvPr>
          <p:cNvPicPr>
            <a:picLocks noChangeAspect="1"/>
          </p:cNvPicPr>
          <p:nvPr/>
        </p:nvPicPr>
        <p:blipFill>
          <a:blip r:embed="rId2"/>
          <a:stretch>
            <a:fillRect/>
          </a:stretch>
        </p:blipFill>
        <p:spPr>
          <a:xfrm>
            <a:off x="0" y="0"/>
            <a:ext cx="12325350" cy="6858000"/>
          </a:xfrm>
          <a:prstGeom prst="rect">
            <a:avLst/>
          </a:prstGeom>
        </p:spPr>
      </p:pic>
      <p:sp>
        <p:nvSpPr>
          <p:cNvPr id="3" name="CuadroTexto 2">
            <a:extLst>
              <a:ext uri="{FF2B5EF4-FFF2-40B4-BE49-F238E27FC236}">
                <a16:creationId xmlns:a16="http://schemas.microsoft.com/office/drawing/2014/main" id="{D703859B-8881-4737-9793-B168E7FD3404}"/>
              </a:ext>
            </a:extLst>
          </p:cNvPr>
          <p:cNvSpPr txBox="1"/>
          <p:nvPr/>
        </p:nvSpPr>
        <p:spPr>
          <a:xfrm>
            <a:off x="582743" y="5362731"/>
            <a:ext cx="5735801"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Contenedores y Docker</a:t>
            </a:r>
          </a:p>
        </p:txBody>
      </p:sp>
    </p:spTree>
    <p:extLst>
      <p:ext uri="{BB962C8B-B14F-4D97-AF65-F5344CB8AC3E}">
        <p14:creationId xmlns:p14="http://schemas.microsoft.com/office/powerpoint/2010/main" val="361566380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1546</TotalTime>
  <Words>3034</Words>
  <Application>Microsoft Office PowerPoint</Application>
  <PresentationFormat>Panorámica</PresentationFormat>
  <Paragraphs>144</Paragraphs>
  <Slides>33</Slides>
  <Notes>25</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Arial</vt:lpstr>
      <vt:lpstr>Calibri</vt:lpstr>
      <vt:lpstr>Calibri Light</vt:lpstr>
      <vt:lpstr>Segoe UI</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Vargas MCPD</dc:creator>
  <cp:lastModifiedBy>Sergio Vargas MCPD</cp:lastModifiedBy>
  <cp:revision>89</cp:revision>
  <dcterms:created xsi:type="dcterms:W3CDTF">2017-09-01T22:04:31Z</dcterms:created>
  <dcterms:modified xsi:type="dcterms:W3CDTF">2018-07-12T02:28:39Z</dcterms:modified>
</cp:coreProperties>
</file>